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71" r:id="rId3"/>
    <p:sldId id="257" r:id="rId4"/>
    <p:sldId id="259" r:id="rId5"/>
    <p:sldId id="261" r:id="rId6"/>
    <p:sldId id="262" r:id="rId7"/>
    <p:sldId id="263" r:id="rId8"/>
    <p:sldId id="264" r:id="rId9"/>
    <p:sldId id="265" r:id="rId10"/>
    <p:sldId id="269" r:id="rId11"/>
    <p:sldId id="266" r:id="rId12"/>
    <p:sldId id="268"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7" r:id="rId27"/>
    <p:sldId id="285" r:id="rId28"/>
    <p:sldId id="286" r:id="rId29"/>
    <p:sldId id="284" r:id="rId30"/>
    <p:sldId id="2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356" autoAdjust="0"/>
  </p:normalViewPr>
  <p:slideViewPr>
    <p:cSldViewPr snapToGrid="0">
      <p:cViewPr varScale="1">
        <p:scale>
          <a:sx n="61" d="100"/>
          <a:sy n="61" d="100"/>
        </p:scale>
        <p:origin x="8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E990-FA2B-483E-962D-222F8329CF51}" type="datetimeFigureOut">
              <a:rPr lang="da-DK" smtClean="0"/>
              <a:t>13-03-2018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2031D-ABC9-4C8A-A274-9215CE026CAB}" type="slidenum">
              <a:rPr lang="da-DK" smtClean="0"/>
              <a:t>‹nr.›</a:t>
            </a:fld>
            <a:endParaRPr lang="da-DK"/>
          </a:p>
        </p:txBody>
      </p:sp>
    </p:spTree>
    <p:extLst>
      <p:ext uri="{BB962C8B-B14F-4D97-AF65-F5344CB8AC3E}">
        <p14:creationId xmlns:p14="http://schemas.microsoft.com/office/powerpoint/2010/main" val="37729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E492031D-ABC9-4C8A-A274-9215CE026CAB}" type="slidenum">
              <a:rPr lang="da-DK" smtClean="0"/>
              <a:t>5</a:t>
            </a:fld>
            <a:endParaRPr lang="da-DK"/>
          </a:p>
        </p:txBody>
      </p:sp>
    </p:spTree>
    <p:extLst>
      <p:ext uri="{BB962C8B-B14F-4D97-AF65-F5344CB8AC3E}">
        <p14:creationId xmlns:p14="http://schemas.microsoft.com/office/powerpoint/2010/main" val="27471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14</a:t>
            </a:fld>
            <a:endParaRPr lang="da-DK"/>
          </a:p>
        </p:txBody>
      </p:sp>
    </p:spTree>
    <p:extLst>
      <p:ext uri="{BB962C8B-B14F-4D97-AF65-F5344CB8AC3E}">
        <p14:creationId xmlns:p14="http://schemas.microsoft.com/office/powerpoint/2010/main" val="12131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19</a:t>
            </a:fld>
            <a:endParaRPr lang="da-DK"/>
          </a:p>
        </p:txBody>
      </p:sp>
    </p:spTree>
    <p:extLst>
      <p:ext uri="{BB962C8B-B14F-4D97-AF65-F5344CB8AC3E}">
        <p14:creationId xmlns:p14="http://schemas.microsoft.com/office/powerpoint/2010/main" val="310656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20</a:t>
            </a:fld>
            <a:endParaRPr lang="da-DK"/>
          </a:p>
        </p:txBody>
      </p:sp>
    </p:spTree>
    <p:extLst>
      <p:ext uri="{BB962C8B-B14F-4D97-AF65-F5344CB8AC3E}">
        <p14:creationId xmlns:p14="http://schemas.microsoft.com/office/powerpoint/2010/main" val="879999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21</a:t>
            </a:fld>
            <a:endParaRPr lang="da-DK"/>
          </a:p>
        </p:txBody>
      </p:sp>
    </p:spTree>
    <p:extLst>
      <p:ext uri="{BB962C8B-B14F-4D97-AF65-F5344CB8AC3E}">
        <p14:creationId xmlns:p14="http://schemas.microsoft.com/office/powerpoint/2010/main" val="2954648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22</a:t>
            </a:fld>
            <a:endParaRPr lang="da-DK"/>
          </a:p>
        </p:txBody>
      </p:sp>
    </p:spTree>
    <p:extLst>
      <p:ext uri="{BB962C8B-B14F-4D97-AF65-F5344CB8AC3E}">
        <p14:creationId xmlns:p14="http://schemas.microsoft.com/office/powerpoint/2010/main" val="65680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23</a:t>
            </a:fld>
            <a:endParaRPr lang="da-DK"/>
          </a:p>
        </p:txBody>
      </p:sp>
    </p:spTree>
    <p:extLst>
      <p:ext uri="{BB962C8B-B14F-4D97-AF65-F5344CB8AC3E}">
        <p14:creationId xmlns:p14="http://schemas.microsoft.com/office/powerpoint/2010/main" val="3673230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fld id="{DA0557B4-FF74-411E-93F5-933884A4E34B}" type="slidenum">
              <a:rPr lang="da-DK" smtClean="0"/>
              <a:pPr/>
              <a:t>24</a:t>
            </a:fld>
            <a:endParaRPr lang="da-DK"/>
          </a:p>
        </p:txBody>
      </p:sp>
    </p:spTree>
    <p:extLst>
      <p:ext uri="{BB962C8B-B14F-4D97-AF65-F5344CB8AC3E}">
        <p14:creationId xmlns:p14="http://schemas.microsoft.com/office/powerpoint/2010/main" val="2310238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l.dk/"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l.dk/"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l.dk/"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l.dk/"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l.dk/"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eal-logo">
            <a:hlinkClick r:id="rId2"/>
          </p:cNvPr>
          <p:cNvPicPr>
            <a:picLocks noChangeAspect="1" noChangeArrowheads="1"/>
          </p:cNvPicPr>
          <p:nvPr userDrawn="1"/>
        </p:nvPicPr>
        <p:blipFill>
          <a:blip r:embed="rId3" cstate="print"/>
          <a:srcRect/>
          <a:stretch>
            <a:fillRect/>
          </a:stretch>
        </p:blipFill>
        <p:spPr bwMode="auto">
          <a:xfrm>
            <a:off x="25668" y="0"/>
            <a:ext cx="1066800" cy="971550"/>
          </a:xfrm>
          <a:prstGeom prst="rect">
            <a:avLst/>
          </a:prstGeom>
          <a:noFill/>
        </p:spPr>
      </p:pic>
      <p:sp>
        <p:nvSpPr>
          <p:cNvPr id="11" name="Undertitel 2"/>
          <p:cNvSpPr txBox="1">
            <a:spLocks/>
          </p:cNvSpPr>
          <p:nvPr userDrawn="1"/>
        </p:nvSpPr>
        <p:spPr>
          <a:xfrm>
            <a:off x="1043608" y="0"/>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Undertitel 2"/>
          <p:cNvSpPr txBox="1">
            <a:spLocks/>
          </p:cNvSpPr>
          <p:nvPr userDrawn="1"/>
        </p:nvSpPr>
        <p:spPr>
          <a:xfrm>
            <a:off x="8404171" y="-5769"/>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da-DK" dirty="0" smtClean="0"/>
              <a:t>Klik for at redigere i master</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da-DK" dirty="0" smtClean="0"/>
              <a:t>Klik for at redigere i master</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pic>
        <p:nvPicPr>
          <p:cNvPr id="9" name="Picture 2" descr="eal-logo">
            <a:hlinkClick r:id="rId2"/>
          </p:cNvPr>
          <p:cNvPicPr>
            <a:picLocks noChangeAspect="1" noChangeArrowheads="1"/>
          </p:cNvPicPr>
          <p:nvPr userDrawn="1"/>
        </p:nvPicPr>
        <p:blipFill>
          <a:blip r:embed="rId3" cstate="print"/>
          <a:srcRect/>
          <a:stretch>
            <a:fillRect/>
          </a:stretch>
        </p:blipFill>
        <p:spPr bwMode="auto">
          <a:xfrm>
            <a:off x="25668" y="0"/>
            <a:ext cx="1066800" cy="971550"/>
          </a:xfrm>
          <a:prstGeom prst="rect">
            <a:avLst/>
          </a:prstGeom>
          <a:noFill/>
        </p:spPr>
      </p:pic>
      <p:sp>
        <p:nvSpPr>
          <p:cNvPr id="10" name="Undertitel 2"/>
          <p:cNvSpPr txBox="1">
            <a:spLocks/>
          </p:cNvSpPr>
          <p:nvPr userDrawn="1"/>
        </p:nvSpPr>
        <p:spPr>
          <a:xfrm>
            <a:off x="1043608" y="0"/>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 name="Undertitel 2"/>
          <p:cNvSpPr txBox="1">
            <a:spLocks/>
          </p:cNvSpPr>
          <p:nvPr userDrawn="1"/>
        </p:nvSpPr>
        <p:spPr>
          <a:xfrm>
            <a:off x="8404171" y="-5769"/>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da-DK" dirty="0" smtClean="0"/>
              <a:t>Klik for at redigere i master</a:t>
            </a:r>
            <a:endParaRPr lang="en-US" dirty="0"/>
          </a:p>
        </p:txBody>
      </p:sp>
      <p:sp>
        <p:nvSpPr>
          <p:cNvPr id="3" name="Content Placeholder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p>
            <a:fld id="{20EBB0C4-6273-4C6E-B9BD-2EDC30F1CD52}" type="datetimeFigureOut">
              <a:rPr lang="en-US" dirty="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eal-logo">
            <a:hlinkClick r:id="rId2"/>
          </p:cNvPr>
          <p:cNvPicPr>
            <a:picLocks noChangeAspect="1" noChangeArrowheads="1"/>
          </p:cNvPicPr>
          <p:nvPr userDrawn="1"/>
        </p:nvPicPr>
        <p:blipFill>
          <a:blip r:embed="rId3" cstate="print"/>
          <a:srcRect/>
          <a:stretch>
            <a:fillRect/>
          </a:stretch>
        </p:blipFill>
        <p:spPr bwMode="auto">
          <a:xfrm>
            <a:off x="25668" y="0"/>
            <a:ext cx="1066800" cy="971550"/>
          </a:xfrm>
          <a:prstGeom prst="rect">
            <a:avLst/>
          </a:prstGeom>
          <a:noFill/>
        </p:spPr>
      </p:pic>
      <p:sp>
        <p:nvSpPr>
          <p:cNvPr id="11" name="Undertitel 2"/>
          <p:cNvSpPr txBox="1">
            <a:spLocks/>
          </p:cNvSpPr>
          <p:nvPr userDrawn="1"/>
        </p:nvSpPr>
        <p:spPr>
          <a:xfrm>
            <a:off x="1043608" y="0"/>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Undertitel 2"/>
          <p:cNvSpPr txBox="1">
            <a:spLocks/>
          </p:cNvSpPr>
          <p:nvPr userDrawn="1"/>
        </p:nvSpPr>
        <p:spPr>
          <a:xfrm>
            <a:off x="8404171" y="-5769"/>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da-DK" smtClean="0"/>
              <a:t>Klik for at redigere i master</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1097280" y="2582334"/>
            <a:ext cx="4937760" cy="3378200"/>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6217920" y="2582334"/>
            <a:ext cx="4937760" cy="3378200"/>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3/13/2018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3/13/2018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‹nr.›</a:t>
            </a:fld>
            <a:endParaRPr lang="en-US" dirty="0"/>
          </a:p>
        </p:txBody>
      </p:sp>
      <p:pic>
        <p:nvPicPr>
          <p:cNvPr id="10" name="Picture 2" descr="eal-logo">
            <a:hlinkClick r:id="rId2"/>
          </p:cNvPr>
          <p:cNvPicPr>
            <a:picLocks noChangeAspect="1" noChangeArrowheads="1"/>
          </p:cNvPicPr>
          <p:nvPr userDrawn="1"/>
        </p:nvPicPr>
        <p:blipFill>
          <a:blip r:embed="rId3" cstate="print"/>
          <a:srcRect/>
          <a:stretch>
            <a:fillRect/>
          </a:stretch>
        </p:blipFill>
        <p:spPr bwMode="auto">
          <a:xfrm>
            <a:off x="25668" y="8965"/>
            <a:ext cx="1066800" cy="971550"/>
          </a:xfrm>
          <a:prstGeom prst="rect">
            <a:avLst/>
          </a:prstGeom>
          <a:noFill/>
        </p:spPr>
      </p:pic>
      <p:sp>
        <p:nvSpPr>
          <p:cNvPr id="11" name="Undertitel 2"/>
          <p:cNvSpPr txBox="1">
            <a:spLocks/>
          </p:cNvSpPr>
          <p:nvPr userDrawn="1"/>
        </p:nvSpPr>
        <p:spPr>
          <a:xfrm>
            <a:off x="1043608" y="8965"/>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Undertitel 2"/>
          <p:cNvSpPr txBox="1">
            <a:spLocks/>
          </p:cNvSpPr>
          <p:nvPr userDrawn="1"/>
        </p:nvSpPr>
        <p:spPr>
          <a:xfrm>
            <a:off x="8404171" y="3196"/>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800600" y="1093694"/>
            <a:ext cx="6492240" cy="4895626"/>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3/13/2018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‹nr.›</a:t>
            </a:fld>
            <a:endParaRPr lang="en-US" dirty="0"/>
          </a:p>
        </p:txBody>
      </p:sp>
      <p:pic>
        <p:nvPicPr>
          <p:cNvPr id="13" name="Picture 2" descr="eal-logo">
            <a:hlinkClick r:id="rId2"/>
          </p:cNvPr>
          <p:cNvPicPr>
            <a:picLocks noChangeAspect="1" noChangeArrowheads="1"/>
          </p:cNvPicPr>
          <p:nvPr userDrawn="1"/>
        </p:nvPicPr>
        <p:blipFill>
          <a:blip r:embed="rId3" cstate="print"/>
          <a:srcRect/>
          <a:stretch>
            <a:fillRect/>
          </a:stretch>
        </p:blipFill>
        <p:spPr bwMode="auto">
          <a:xfrm>
            <a:off x="4122525" y="0"/>
            <a:ext cx="1066800" cy="971550"/>
          </a:xfrm>
          <a:prstGeom prst="rect">
            <a:avLst/>
          </a:prstGeom>
          <a:noFill/>
        </p:spPr>
      </p:pic>
      <p:sp>
        <p:nvSpPr>
          <p:cNvPr id="14" name="Undertitel 2"/>
          <p:cNvSpPr txBox="1">
            <a:spLocks/>
          </p:cNvSpPr>
          <p:nvPr userDrawn="1"/>
        </p:nvSpPr>
        <p:spPr>
          <a:xfrm>
            <a:off x="5282550" y="0"/>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Undertitel 2"/>
          <p:cNvSpPr txBox="1">
            <a:spLocks/>
          </p:cNvSpPr>
          <p:nvPr userDrawn="1"/>
        </p:nvSpPr>
        <p:spPr>
          <a:xfrm>
            <a:off x="8404171" y="-5769"/>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C9CAD897-D46E-4AD2-BD9B-49DD3E640873}" type="datetimeFigureOut">
              <a:rPr lang="en-US" dirty="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eal.dk/"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da-DK" dirty="0" smtClean="0"/>
              <a:t>Klik for at redigere i master</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3/13/2018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‹nr.›</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eal-logo">
            <a:hlinkClick r:id="rId13"/>
          </p:cNvPr>
          <p:cNvPicPr>
            <a:picLocks noChangeAspect="1" noChangeArrowheads="1"/>
          </p:cNvPicPr>
          <p:nvPr userDrawn="1"/>
        </p:nvPicPr>
        <p:blipFill>
          <a:blip r:embed="rId14" cstate="print"/>
          <a:srcRect/>
          <a:stretch>
            <a:fillRect/>
          </a:stretch>
        </p:blipFill>
        <p:spPr bwMode="auto">
          <a:xfrm>
            <a:off x="25668" y="0"/>
            <a:ext cx="1066800" cy="971550"/>
          </a:xfrm>
          <a:prstGeom prst="rect">
            <a:avLst/>
          </a:prstGeom>
          <a:noFill/>
        </p:spPr>
      </p:pic>
      <p:sp>
        <p:nvSpPr>
          <p:cNvPr id="12" name="Undertitel 2"/>
          <p:cNvSpPr txBox="1">
            <a:spLocks/>
          </p:cNvSpPr>
          <p:nvPr userDrawn="1"/>
        </p:nvSpPr>
        <p:spPr>
          <a:xfrm>
            <a:off x="1043608" y="0"/>
            <a:ext cx="2808312" cy="26288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da-DK" sz="1200" b="1" i="1" u="none" strike="noStrike" kern="1200" cap="none" spc="0" normalizeH="0" baseline="0" noProof="0" dirty="0" smtClean="0">
                <a:ln>
                  <a:noFill/>
                </a:ln>
                <a:solidFill>
                  <a:schemeClr val="tx1">
                    <a:tint val="75000"/>
                  </a:schemeClr>
                </a:solidFill>
                <a:effectLst/>
                <a:uLnTx/>
                <a:uFillTx/>
                <a:latin typeface="+mn-lt"/>
                <a:ea typeface="+mn-ea"/>
                <a:cs typeface="+mn-cs"/>
              </a:rPr>
              <a:t>Lotte Alstrup Andersen</a:t>
            </a:r>
            <a:endParaRPr kumimoji="0" lang="da-DK" sz="1200" b="1" i="1"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 name="Undertitel 2"/>
          <p:cNvSpPr txBox="1">
            <a:spLocks/>
          </p:cNvSpPr>
          <p:nvPr userDrawn="1"/>
        </p:nvSpPr>
        <p:spPr>
          <a:xfrm>
            <a:off x="8404171" y="-5769"/>
            <a:ext cx="2808312" cy="26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da-DK" sz="1200" b="1" i="1" dirty="0" smtClean="0"/>
              <a:t>Datamatikeruddannelsen Vejle</a:t>
            </a:r>
            <a:endParaRPr lang="da-DK" sz="1200" b="1" i="1"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www.planningpoker.com/"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www.agileforall.com/2009/04/ten-ways-to-improve-your-planning-poker-result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versionone.com/agile-101/agile-management-practices/agile-development-release-planning/" TargetMode="External"/><Relationship Id="rId2" Type="http://schemas.openxmlformats.org/officeDocument/2006/relationships/hyperlink" Target="https://www.scrum-institute.org/Release_Planning.ph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err="1" smtClean="0"/>
              <a:t>Estimering</a:t>
            </a:r>
            <a:endParaRPr lang="da-DK" dirty="0"/>
          </a:p>
        </p:txBody>
      </p:sp>
      <p:sp>
        <p:nvSpPr>
          <p:cNvPr id="3" name="Undertitel 2"/>
          <p:cNvSpPr>
            <a:spLocks noGrp="1"/>
          </p:cNvSpPr>
          <p:nvPr>
            <p:ph type="subTitle" idx="1"/>
          </p:nvPr>
        </p:nvSpPr>
        <p:spPr/>
        <p:txBody>
          <a:bodyPr/>
          <a:lstStyle/>
          <a:p>
            <a:r>
              <a:rPr lang="da-DK" dirty="0" smtClean="0"/>
              <a:t>Hjælpe- og kerneteknikker</a:t>
            </a:r>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373" y="423861"/>
            <a:ext cx="4441771" cy="2955797"/>
          </a:xfrm>
          <a:prstGeom prst="rect">
            <a:avLst/>
          </a:prstGeom>
        </p:spPr>
      </p:pic>
    </p:spTree>
    <p:extLst>
      <p:ext uri="{BB962C8B-B14F-4D97-AF65-F5344CB8AC3E}">
        <p14:creationId xmlns:p14="http://schemas.microsoft.com/office/powerpoint/2010/main" val="1660995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Cocomo</a:t>
            </a:r>
            <a:r>
              <a:rPr lang="da-DK" dirty="0" smtClean="0"/>
              <a:t> eksempel</a:t>
            </a:r>
            <a:endParaRPr lang="da-DK" dirty="0"/>
          </a:p>
        </p:txBody>
      </p:sp>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64047" y="1737359"/>
            <a:ext cx="7390457" cy="5520032"/>
          </a:xfrm>
          <a:prstGeom prst="rect">
            <a:avLst/>
          </a:prstGeom>
        </p:spPr>
      </p:pic>
      <p:pic>
        <p:nvPicPr>
          <p:cNvPr id="4" name="Billede 3"/>
          <p:cNvPicPr>
            <a:picLocks noChangeAspect="1"/>
          </p:cNvPicPr>
          <p:nvPr/>
        </p:nvPicPr>
        <p:blipFill>
          <a:blip r:embed="rId3"/>
          <a:stretch>
            <a:fillRect/>
          </a:stretch>
        </p:blipFill>
        <p:spPr>
          <a:xfrm>
            <a:off x="7208852" y="1737358"/>
            <a:ext cx="5214376" cy="4904689"/>
          </a:xfrm>
          <a:prstGeom prst="rect">
            <a:avLst/>
          </a:prstGeom>
        </p:spPr>
      </p:pic>
      <p:sp>
        <p:nvSpPr>
          <p:cNvPr id="7" name="Ellipse 6"/>
          <p:cNvSpPr/>
          <p:nvPr/>
        </p:nvSpPr>
        <p:spPr>
          <a:xfrm>
            <a:off x="4477407" y="3163614"/>
            <a:ext cx="557048" cy="3573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kstfelt 7"/>
          <p:cNvSpPr txBox="1"/>
          <p:nvPr/>
        </p:nvSpPr>
        <p:spPr>
          <a:xfrm>
            <a:off x="1702676" y="3712546"/>
            <a:ext cx="1011815" cy="523220"/>
          </a:xfrm>
          <a:prstGeom prst="rect">
            <a:avLst/>
          </a:prstGeom>
          <a:solidFill>
            <a:schemeClr val="bg1">
              <a:lumMod val="75000"/>
            </a:schemeClr>
          </a:solidFill>
        </p:spPr>
        <p:txBody>
          <a:bodyPr wrap="none" rtlCol="0">
            <a:spAutoFit/>
          </a:bodyPr>
          <a:lstStyle/>
          <a:p>
            <a:r>
              <a:rPr lang="da-DK" sz="2800" b="1" dirty="0" smtClean="0"/>
              <a:t>716.9</a:t>
            </a:r>
            <a:endParaRPr lang="da-DK" b="1" dirty="0"/>
          </a:p>
        </p:txBody>
      </p:sp>
      <p:sp>
        <p:nvSpPr>
          <p:cNvPr id="9" name="Tekstfelt 8"/>
          <p:cNvSpPr txBox="1"/>
          <p:nvPr/>
        </p:nvSpPr>
        <p:spPr>
          <a:xfrm>
            <a:off x="1888624" y="4824249"/>
            <a:ext cx="825867" cy="523220"/>
          </a:xfrm>
          <a:prstGeom prst="rect">
            <a:avLst/>
          </a:prstGeom>
          <a:solidFill>
            <a:schemeClr val="bg1">
              <a:lumMod val="75000"/>
            </a:schemeClr>
          </a:solidFill>
        </p:spPr>
        <p:txBody>
          <a:bodyPr wrap="none" rtlCol="0">
            <a:spAutoFit/>
          </a:bodyPr>
          <a:lstStyle/>
          <a:p>
            <a:r>
              <a:rPr lang="da-DK" sz="2800" b="1" dirty="0" smtClean="0"/>
              <a:t>27,9</a:t>
            </a:r>
            <a:endParaRPr lang="da-DK" b="1" dirty="0"/>
          </a:p>
        </p:txBody>
      </p:sp>
    </p:spTree>
    <p:extLst>
      <p:ext uri="{BB962C8B-B14F-4D97-AF65-F5344CB8AC3E}">
        <p14:creationId xmlns:p14="http://schemas.microsoft.com/office/powerpoint/2010/main" val="14307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Function</a:t>
            </a:r>
            <a:r>
              <a:rPr lang="da-DK" dirty="0" smtClean="0"/>
              <a:t> Points</a:t>
            </a:r>
            <a:endParaRPr lang="da-DK" dirty="0"/>
          </a:p>
        </p:txBody>
      </p:sp>
      <p:sp>
        <p:nvSpPr>
          <p:cNvPr id="3" name="Pladsholder til indhold 2"/>
          <p:cNvSpPr>
            <a:spLocks noGrp="1"/>
          </p:cNvSpPr>
          <p:nvPr>
            <p:ph idx="1"/>
          </p:nvPr>
        </p:nvSpPr>
        <p:spPr>
          <a:xfrm>
            <a:off x="1097280" y="1731171"/>
            <a:ext cx="4126361" cy="4023360"/>
          </a:xfrm>
        </p:spPr>
        <p:txBody>
          <a:bodyPr/>
          <a:lstStyle/>
          <a:p>
            <a:r>
              <a:rPr lang="da-DK" dirty="0" smtClean="0"/>
              <a:t>Faktorvurderingsteknik</a:t>
            </a:r>
          </a:p>
          <a:p>
            <a:r>
              <a:rPr lang="da-DK" b="1" dirty="0" smtClean="0"/>
              <a:t>FPO = online</a:t>
            </a:r>
          </a:p>
          <a:p>
            <a:r>
              <a:rPr lang="da-DK" b="1" dirty="0" smtClean="0"/>
              <a:t>FPB= batch</a:t>
            </a:r>
          </a:p>
          <a:p>
            <a:r>
              <a:rPr lang="da-DK" dirty="0" smtClean="0"/>
              <a:t>TCA= Technical </a:t>
            </a:r>
            <a:r>
              <a:rPr lang="da-DK" dirty="0" err="1" smtClean="0"/>
              <a:t>Complexity</a:t>
            </a:r>
            <a:r>
              <a:rPr lang="da-DK" dirty="0" smtClean="0"/>
              <a:t> </a:t>
            </a:r>
            <a:r>
              <a:rPr lang="da-DK" dirty="0" err="1" smtClean="0"/>
              <a:t>Adjustment</a:t>
            </a:r>
            <a:endParaRPr lang="da-DK" dirty="0" smtClean="0"/>
          </a:p>
          <a:p>
            <a:r>
              <a:rPr lang="da-DK" dirty="0" smtClean="0"/>
              <a:t>P = produktivitetsnorm</a:t>
            </a:r>
          </a:p>
          <a:p>
            <a:endParaRPr lang="da-DK" dirty="0"/>
          </a:p>
        </p:txBody>
      </p:sp>
      <p:pic>
        <p:nvPicPr>
          <p:cNvPr id="4" name="Billede 3"/>
          <p:cNvPicPr>
            <a:picLocks noChangeAspect="1"/>
          </p:cNvPicPr>
          <p:nvPr/>
        </p:nvPicPr>
        <p:blipFill>
          <a:blip r:embed="rId2"/>
          <a:stretch>
            <a:fillRect/>
          </a:stretch>
        </p:blipFill>
        <p:spPr>
          <a:xfrm>
            <a:off x="5313204" y="1845734"/>
            <a:ext cx="6237663" cy="2863432"/>
          </a:xfrm>
          <a:prstGeom prst="rect">
            <a:avLst/>
          </a:prstGeom>
        </p:spPr>
      </p:pic>
    </p:spTree>
    <p:extLst>
      <p:ext uri="{BB962C8B-B14F-4D97-AF65-F5344CB8AC3E}">
        <p14:creationId xmlns:p14="http://schemas.microsoft.com/office/powerpoint/2010/main" val="4192769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Trepunktsestimering</a:t>
            </a:r>
            <a:endParaRPr lang="da-DK" dirty="0"/>
          </a:p>
        </p:txBody>
      </p:sp>
      <p:sp>
        <p:nvSpPr>
          <p:cNvPr id="3" name="Pladsholder til indhold 2"/>
          <p:cNvSpPr>
            <a:spLocks noGrp="1"/>
          </p:cNvSpPr>
          <p:nvPr>
            <p:ph idx="1"/>
          </p:nvPr>
        </p:nvSpPr>
        <p:spPr>
          <a:xfrm>
            <a:off x="1097280" y="1845734"/>
            <a:ext cx="5366582" cy="4239756"/>
          </a:xfrm>
        </p:spPr>
        <p:txBody>
          <a:bodyPr>
            <a:normAutofit fontScale="92500" lnSpcReduction="20000"/>
          </a:bodyPr>
          <a:lstStyle/>
          <a:p>
            <a:pPr lvl="0"/>
            <a:r>
              <a:rPr lang="da-DK" dirty="0" smtClean="0"/>
              <a:t>G: ”Sandsynlige gæt”</a:t>
            </a:r>
          </a:p>
          <a:p>
            <a:pPr lvl="0"/>
            <a:r>
              <a:rPr lang="da-DK" dirty="0"/>
              <a:t>O: ”Optimistiske gæt”</a:t>
            </a:r>
          </a:p>
          <a:p>
            <a:pPr lvl="0"/>
            <a:r>
              <a:rPr lang="da-DK" dirty="0"/>
              <a:t>P: ”Pessimistiske gæt”</a:t>
            </a:r>
          </a:p>
          <a:p>
            <a:r>
              <a:rPr lang="da-DK" dirty="0" smtClean="0"/>
              <a:t>Følgende </a:t>
            </a:r>
            <a:r>
              <a:rPr lang="da-DK" dirty="0"/>
              <a:t>formel anvendes ofte i de gængse PC-planlægningsværktøjer til beregning af estimat for middelværdien: </a:t>
            </a:r>
            <a:endParaRPr lang="da-DK" dirty="0" smtClean="0"/>
          </a:p>
          <a:p>
            <a:r>
              <a:rPr lang="da-DK" dirty="0" smtClean="0"/>
              <a:t> </a:t>
            </a:r>
            <a:r>
              <a:rPr lang="da-DK" dirty="0"/>
              <a:t>M = (O + 3G + P) / 5.</a:t>
            </a:r>
          </a:p>
          <a:p>
            <a:r>
              <a:rPr lang="da-DK" dirty="0"/>
              <a:t>Spredningen S er:   S = (P – O) / </a:t>
            </a:r>
            <a:r>
              <a:rPr lang="da-DK" dirty="0" smtClean="0"/>
              <a:t>5</a:t>
            </a:r>
          </a:p>
          <a:p>
            <a:r>
              <a:rPr lang="da-DK" dirty="0" smtClean="0"/>
              <a:t>--------------------------------------------------------------------</a:t>
            </a:r>
          </a:p>
          <a:p>
            <a:r>
              <a:rPr lang="da-DK" dirty="0"/>
              <a:t>68% sikkerhed:  Tidsforbruget er maksimalt    M +S</a:t>
            </a:r>
          </a:p>
          <a:p>
            <a:r>
              <a:rPr lang="da-DK" dirty="0"/>
              <a:t>95% sikkerhed:  Tidsforbruget t er maksimalt  M +2S</a:t>
            </a:r>
          </a:p>
          <a:p>
            <a:r>
              <a:rPr lang="da-DK" dirty="0"/>
              <a:t>99% sikkerhed:  Tidsforbruget er maksimalt    M +3S </a:t>
            </a:r>
          </a:p>
          <a:p>
            <a:endParaRPr lang="da-DK" dirty="0"/>
          </a:p>
          <a:p>
            <a:endParaRPr lang="da-DK" dirty="0"/>
          </a:p>
        </p:txBody>
      </p:sp>
      <p:pic>
        <p:nvPicPr>
          <p:cNvPr id="4" name="Bille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325" y="2186396"/>
            <a:ext cx="5550537" cy="3300004"/>
          </a:xfrm>
          <a:prstGeom prst="rect">
            <a:avLst/>
          </a:prstGeom>
        </p:spPr>
      </p:pic>
      <p:sp>
        <p:nvSpPr>
          <p:cNvPr id="5" name="Rektangel 4"/>
          <p:cNvSpPr/>
          <p:nvPr/>
        </p:nvSpPr>
        <p:spPr>
          <a:xfrm>
            <a:off x="1097280" y="1845734"/>
            <a:ext cx="2665423" cy="1107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ektangel 5"/>
          <p:cNvSpPr/>
          <p:nvPr/>
        </p:nvSpPr>
        <p:spPr>
          <a:xfrm>
            <a:off x="1170853" y="3657600"/>
            <a:ext cx="3905644" cy="77776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Nedadgående pil 6"/>
          <p:cNvSpPr/>
          <p:nvPr/>
        </p:nvSpPr>
        <p:spPr>
          <a:xfrm>
            <a:off x="8534398" y="1387366"/>
            <a:ext cx="798786" cy="130328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3682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rotWithShape="1">
          <a:blip r:embed="rId2">
            <a:extLst>
              <a:ext uri="{28A0092B-C50C-407E-A947-70E740481C1C}">
                <a14:useLocalDpi xmlns:a14="http://schemas.microsoft.com/office/drawing/2010/main" val="0"/>
              </a:ext>
            </a:extLst>
          </a:blip>
          <a:srcRect t="-3" b="10228"/>
          <a:stretch/>
        </p:blipFill>
        <p:spPr>
          <a:xfrm rot="10800000">
            <a:off x="1502979" y="678910"/>
            <a:ext cx="8322064" cy="5580000"/>
          </a:xfrm>
          <a:prstGeom prst="rect">
            <a:avLst/>
          </a:prstGeom>
        </p:spPr>
      </p:pic>
      <p:pic>
        <p:nvPicPr>
          <p:cNvPr id="3" name="Billed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19" y="809541"/>
            <a:ext cx="5550537" cy="3300004"/>
          </a:xfrm>
          <a:prstGeom prst="rect">
            <a:avLst/>
          </a:prstGeom>
        </p:spPr>
      </p:pic>
      <p:sp>
        <p:nvSpPr>
          <p:cNvPr id="4" name="Rektangel 3"/>
          <p:cNvSpPr/>
          <p:nvPr/>
        </p:nvSpPr>
        <p:spPr>
          <a:xfrm>
            <a:off x="2111246" y="1072302"/>
            <a:ext cx="3016469" cy="1628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Rektangel 4"/>
          <p:cNvSpPr/>
          <p:nvPr/>
        </p:nvSpPr>
        <p:spPr>
          <a:xfrm>
            <a:off x="2111246" y="2806262"/>
            <a:ext cx="4687614" cy="10930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ektangel 5"/>
          <p:cNvSpPr/>
          <p:nvPr/>
        </p:nvSpPr>
        <p:spPr>
          <a:xfrm>
            <a:off x="2069206" y="4109545"/>
            <a:ext cx="4572000" cy="171318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6112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958164" y="1181498"/>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864243" y="1332016"/>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2370894" y="1825203"/>
            <a:ext cx="4754637" cy="3115458"/>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74922" y="4982636"/>
            <a:ext cx="5791200" cy="1285875"/>
          </a:xfrm>
          <a:prstGeom prst="rect">
            <a:avLst/>
          </a:prstGeom>
          <a:noFill/>
          <a:ln w="9525">
            <a:solidFill>
              <a:schemeClr val="accent1"/>
            </a:solidFill>
            <a:miter lim="800000"/>
            <a:headEnd/>
            <a:tailEnd/>
          </a:ln>
        </p:spPr>
      </p:pic>
      <p:sp>
        <p:nvSpPr>
          <p:cNvPr id="2" name="Rektangel 1"/>
          <p:cNvSpPr/>
          <p:nvPr/>
        </p:nvSpPr>
        <p:spPr>
          <a:xfrm>
            <a:off x="7568189" y="2411577"/>
            <a:ext cx="3232808" cy="923330"/>
          </a:xfrm>
          <a:prstGeom prst="rect">
            <a:avLst/>
          </a:prstGeom>
        </p:spPr>
        <p:txBody>
          <a:bodyPr wrap="none">
            <a:spAutoFit/>
          </a:bodyPr>
          <a:lstStyle/>
          <a:p>
            <a:r>
              <a:rPr lang="da-DK" dirty="0">
                <a:hlinkClick r:id="rId5"/>
              </a:rPr>
              <a:t>https://</a:t>
            </a:r>
            <a:r>
              <a:rPr lang="da-DK" dirty="0" smtClean="0">
                <a:hlinkClick r:id="rId5"/>
              </a:rPr>
              <a:t>www.planningpoker.com</a:t>
            </a:r>
            <a:endParaRPr lang="da-DK" dirty="0" smtClean="0"/>
          </a:p>
          <a:p>
            <a:r>
              <a:rPr lang="da-DK" dirty="0" smtClean="0"/>
              <a:t>Eller som manuelle kort </a:t>
            </a:r>
          </a:p>
          <a:p>
            <a:r>
              <a:rPr lang="da-DK" dirty="0" smtClean="0"/>
              <a:t>(Print eller skriv dem selv)</a:t>
            </a:r>
            <a:endParaRPr lang="da-DK" dirty="0"/>
          </a:p>
        </p:txBody>
      </p:sp>
      <p:sp>
        <p:nvSpPr>
          <p:cNvPr id="5" name="Titel 4"/>
          <p:cNvSpPr>
            <a:spLocks noGrp="1"/>
          </p:cNvSpPr>
          <p:nvPr>
            <p:ph type="title"/>
          </p:nvPr>
        </p:nvSpPr>
        <p:spPr/>
        <p:txBody>
          <a:bodyPr/>
          <a:lstStyle/>
          <a:p>
            <a:r>
              <a:rPr lang="da-DK" b="1" i="1" dirty="0">
                <a:cs typeface="Arial" pitchFamily="34" charset="0"/>
              </a:rPr>
              <a:t>Planning poker (’</a:t>
            </a:r>
            <a:r>
              <a:rPr lang="da-DK" b="1" i="1" dirty="0" err="1">
                <a:cs typeface="Arial" pitchFamily="34" charset="0"/>
              </a:rPr>
              <a:t>fibonacci</a:t>
            </a:r>
            <a:r>
              <a:rPr lang="da-DK" b="1" i="1" dirty="0" smtClean="0">
                <a:cs typeface="Arial" pitchFamily="34" charset="0"/>
              </a:rPr>
              <a:t>’)</a:t>
            </a:r>
            <a:endParaRPr lang="da-DK" dirty="0"/>
          </a:p>
        </p:txBody>
      </p:sp>
    </p:spTree>
    <p:extLst>
      <p:ext uri="{BB962C8B-B14F-4D97-AF65-F5344CB8AC3E}">
        <p14:creationId xmlns:p14="http://schemas.microsoft.com/office/powerpoint/2010/main" val="3091323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en-US" dirty="0"/>
              <a:t>Planning </a:t>
            </a:r>
            <a:r>
              <a:rPr lang="en-US" altLang="en-US" dirty="0" smtClean="0"/>
              <a:t>Poker</a:t>
            </a:r>
            <a:endParaRPr lang="da-DK" dirty="0"/>
          </a:p>
        </p:txBody>
      </p:sp>
      <p:sp>
        <p:nvSpPr>
          <p:cNvPr id="3" name="Pladsholder til indhold 2"/>
          <p:cNvSpPr>
            <a:spLocks noGrp="1"/>
          </p:cNvSpPr>
          <p:nvPr>
            <p:ph idx="1"/>
          </p:nvPr>
        </p:nvSpPr>
        <p:spPr/>
        <p:txBody>
          <a:bodyPr/>
          <a:lstStyle/>
          <a:p>
            <a:pPr lvl="2"/>
            <a:r>
              <a:rPr lang="en-US" altLang="en-US" sz="2000" dirty="0" smtClean="0"/>
              <a:t>Team </a:t>
            </a:r>
            <a:r>
              <a:rPr lang="en-US" altLang="en-US" sz="2000" dirty="0"/>
              <a:t>members assign durations to tasks:</a:t>
            </a:r>
          </a:p>
          <a:p>
            <a:pPr lvl="3"/>
            <a:r>
              <a:rPr lang="en-US" sz="2000" dirty="0"/>
              <a:t>0, 1, 2, 3, 5, 8, 13, 21, 34, 55, 89</a:t>
            </a:r>
          </a:p>
          <a:p>
            <a:pPr lvl="3"/>
            <a:r>
              <a:rPr lang="en-US" sz="2000" dirty="0"/>
              <a:t>0, ½, 1, 2, 3, 5, 8, 13, 20, 40, 100</a:t>
            </a:r>
          </a:p>
          <a:p>
            <a:pPr lvl="2"/>
            <a:r>
              <a:rPr lang="en-US" altLang="en-US" sz="2000" dirty="0"/>
              <a:t>Team members turn over their estimates at the same time to avoid anchoring</a:t>
            </a:r>
          </a:p>
          <a:p>
            <a:pPr lvl="2"/>
            <a:r>
              <a:rPr lang="en-US" altLang="en-US" sz="2000" dirty="0"/>
              <a:t>Highest and lowest estimators get a </a:t>
            </a:r>
            <a:r>
              <a:rPr lang="en-US" altLang="en-US" sz="2000" i="1" dirty="0"/>
              <a:t>soapbox</a:t>
            </a:r>
          </a:p>
          <a:p>
            <a:pPr lvl="2"/>
            <a:r>
              <a:rPr lang="en-US" altLang="en-US" sz="2000" dirty="0"/>
              <a:t>Repeat until consensus</a:t>
            </a:r>
          </a:p>
          <a:p>
            <a:pPr lvl="2"/>
            <a:r>
              <a:rPr lang="en-US" altLang="en-US" sz="2000" dirty="0"/>
              <a:t>Write down the task’s story </a:t>
            </a:r>
            <a:r>
              <a:rPr lang="en-US" altLang="en-US" sz="2000" dirty="0" smtClean="0"/>
              <a:t>points</a:t>
            </a:r>
          </a:p>
          <a:p>
            <a:pPr lvl="2"/>
            <a:r>
              <a:rPr lang="da-DK" sz="2000" b="1" dirty="0" smtClean="0"/>
              <a:t>Baseline story</a:t>
            </a:r>
            <a:r>
              <a:rPr lang="da-DK" sz="2000" dirty="0" smtClean="0"/>
              <a:t>: All </a:t>
            </a:r>
            <a:r>
              <a:rPr lang="da-DK" sz="2000" dirty="0" err="1" smtClean="0"/>
              <a:t>sizing</a:t>
            </a:r>
            <a:r>
              <a:rPr lang="da-DK" sz="2000" dirty="0" smtClean="0"/>
              <a:t> </a:t>
            </a:r>
            <a:r>
              <a:rPr lang="da-DK" sz="2000" dirty="0" err="1" smtClean="0"/>
              <a:t>compared</a:t>
            </a:r>
            <a:r>
              <a:rPr lang="da-DK" sz="2000" dirty="0" smtClean="0"/>
              <a:t> to </a:t>
            </a:r>
            <a:r>
              <a:rPr lang="da-DK" sz="2000" dirty="0" err="1" smtClean="0"/>
              <a:t>this</a:t>
            </a:r>
            <a:endParaRPr lang="en-US" altLang="en-US" sz="2000" dirty="0"/>
          </a:p>
          <a:p>
            <a:endParaRPr lang="en-US" altLang="en-US" dirty="0" smtClean="0"/>
          </a:p>
          <a:p>
            <a:r>
              <a:rPr lang="en-US" altLang="en-US" b="1" dirty="0" smtClean="0"/>
              <a:t>Velocity</a:t>
            </a:r>
            <a:r>
              <a:rPr lang="en-US" altLang="en-US" dirty="0" smtClean="0"/>
              <a:t> </a:t>
            </a:r>
            <a:r>
              <a:rPr lang="en-US" altLang="en-US" dirty="0"/>
              <a:t>– The amount of work (story points) the team can do per sprint</a:t>
            </a:r>
          </a:p>
          <a:p>
            <a:endParaRPr lang="da-DK" dirty="0"/>
          </a:p>
        </p:txBody>
      </p:sp>
    </p:spTree>
    <p:extLst>
      <p:ext uri="{BB962C8B-B14F-4D97-AF65-F5344CB8AC3E}">
        <p14:creationId xmlns:p14="http://schemas.microsoft.com/office/powerpoint/2010/main" val="608371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Det handler om </a:t>
            </a:r>
            <a:r>
              <a:rPr lang="da-DK" dirty="0" err="1" smtClean="0"/>
              <a:t>effort</a:t>
            </a:r>
            <a:r>
              <a:rPr lang="da-DK" dirty="0" smtClean="0"/>
              <a:t>!</a:t>
            </a:r>
            <a:endParaRPr lang="da-DK" dirty="0"/>
          </a:p>
        </p:txBody>
      </p:sp>
      <p:sp>
        <p:nvSpPr>
          <p:cNvPr id="3" name="Pladsholder til indhold 2"/>
          <p:cNvSpPr>
            <a:spLocks noGrp="1"/>
          </p:cNvSpPr>
          <p:nvPr>
            <p:ph idx="1"/>
          </p:nvPr>
        </p:nvSpPr>
        <p:spPr/>
        <p:txBody>
          <a:bodyPr/>
          <a:lstStyle/>
          <a:p>
            <a:r>
              <a:rPr lang="da-DK" dirty="0" smtClean="0"/>
              <a:t>I estimere hvor svær og kompleks jeres item er. Dvs. det drejer sig ikke om timer.</a:t>
            </a:r>
          </a:p>
          <a:p>
            <a:endParaRPr lang="da-DK" dirty="0" smtClean="0"/>
          </a:p>
          <a:p>
            <a:r>
              <a:rPr lang="da-DK" dirty="0" smtClean="0"/>
              <a:t>Vælg en baseline story med værdien 3 eller 5. </a:t>
            </a:r>
          </a:p>
          <a:p>
            <a:endParaRPr lang="da-DK" dirty="0"/>
          </a:p>
          <a:p>
            <a:r>
              <a:rPr lang="da-DK" dirty="0" smtClean="0"/>
              <a:t>Det skal ikke være den mindste værdi.</a:t>
            </a:r>
          </a:p>
          <a:p>
            <a:endParaRPr lang="da-DK" dirty="0"/>
          </a:p>
          <a:p>
            <a:r>
              <a:rPr lang="da-DK" dirty="0" smtClean="0"/>
              <a:t>I vil kunne finde mindre </a:t>
            </a:r>
            <a:r>
              <a:rPr lang="da-DK" dirty="0" err="1" smtClean="0"/>
              <a:t>stories</a:t>
            </a:r>
            <a:r>
              <a:rPr lang="da-DK" dirty="0" smtClean="0"/>
              <a:t>.</a:t>
            </a:r>
          </a:p>
          <a:p>
            <a:endParaRPr lang="da-DK" dirty="0"/>
          </a:p>
          <a:p>
            <a:r>
              <a:rPr lang="da-DK" dirty="0" smtClean="0"/>
              <a:t>Sammenlign med den.</a:t>
            </a:r>
          </a:p>
        </p:txBody>
      </p:sp>
    </p:spTree>
    <p:extLst>
      <p:ext uri="{BB962C8B-B14F-4D97-AF65-F5344CB8AC3E}">
        <p14:creationId xmlns:p14="http://schemas.microsoft.com/office/powerpoint/2010/main" val="278893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Velocity</a:t>
            </a:r>
            <a:endParaRPr lang="da-DK" dirty="0"/>
          </a:p>
        </p:txBody>
      </p:sp>
      <p:sp>
        <p:nvSpPr>
          <p:cNvPr id="4" name="Tekstfelt 3"/>
          <p:cNvSpPr txBox="1"/>
          <p:nvPr/>
        </p:nvSpPr>
        <p:spPr>
          <a:xfrm>
            <a:off x="1254935" y="2007476"/>
            <a:ext cx="10253892" cy="4062651"/>
          </a:xfrm>
          <a:prstGeom prst="rect">
            <a:avLst/>
          </a:prstGeom>
          <a:noFill/>
        </p:spPr>
        <p:txBody>
          <a:bodyPr wrap="square" rtlCol="0">
            <a:spAutoFit/>
          </a:bodyPr>
          <a:lstStyle/>
          <a:p>
            <a:r>
              <a:rPr lang="en-US" dirty="0" smtClean="0"/>
              <a:t>Team </a:t>
            </a:r>
            <a:r>
              <a:rPr lang="en-US" dirty="0"/>
              <a:t>velocity is </a:t>
            </a:r>
            <a:r>
              <a:rPr lang="en-US" sz="3200" b="1" dirty="0">
                <a:solidFill>
                  <a:schemeClr val="accent2"/>
                </a:solidFill>
              </a:rPr>
              <a:t>the rate at which a team delivers stories </a:t>
            </a:r>
            <a:r>
              <a:rPr lang="en-US" dirty="0"/>
              <a:t>from the product backlog. </a:t>
            </a:r>
            <a:endParaRPr lang="en-US" dirty="0" smtClean="0"/>
          </a:p>
          <a:p>
            <a:r>
              <a:rPr lang="en-US" dirty="0" smtClean="0"/>
              <a:t>If </a:t>
            </a:r>
            <a:r>
              <a:rPr lang="en-US" dirty="0"/>
              <a:t>you know your velocity, you'll have an idea about: How </a:t>
            </a:r>
            <a:r>
              <a:rPr lang="en-US" sz="2800" b="1" dirty="0">
                <a:solidFill>
                  <a:schemeClr val="accent2"/>
                </a:solidFill>
              </a:rPr>
              <a:t>much value you've delivered </a:t>
            </a:r>
            <a:r>
              <a:rPr lang="en-US" dirty="0"/>
              <a:t>until now (in story points and done user stories), and When you'll be able to deliver all user stories in the product backlog, and How many story points will you be able to deliver by a certain date</a:t>
            </a:r>
            <a:r>
              <a:rPr lang="en-US" dirty="0" smtClean="0"/>
              <a:t>.</a:t>
            </a:r>
          </a:p>
          <a:p>
            <a:endParaRPr lang="en-US" dirty="0"/>
          </a:p>
          <a:p>
            <a:r>
              <a:rPr lang="en-US" b="1" dirty="0"/>
              <a:t>How do we calculate velocity?</a:t>
            </a:r>
            <a:r>
              <a:rPr lang="en-US" dirty="0"/>
              <a:t/>
            </a:r>
            <a:br>
              <a:rPr lang="en-US" dirty="0"/>
            </a:br>
            <a:r>
              <a:rPr lang="en-US" dirty="0"/>
              <a:t/>
            </a:r>
            <a:br>
              <a:rPr lang="en-US" dirty="0"/>
            </a:br>
            <a:r>
              <a:rPr lang="en-US" i="1" dirty="0" smtClean="0"/>
              <a:t>Scenario</a:t>
            </a:r>
            <a:r>
              <a:rPr lang="en-US" dirty="0"/>
              <a:t>: Our team delivers 3 user stories. The sum of the story points equals </a:t>
            </a:r>
            <a:r>
              <a:rPr lang="en-US" b="1" dirty="0"/>
              <a:t>20</a:t>
            </a:r>
            <a:r>
              <a:rPr lang="en-US" dirty="0"/>
              <a:t>. Our velocity is then </a:t>
            </a:r>
            <a:r>
              <a:rPr lang="en-US" b="1" dirty="0"/>
              <a:t>20</a:t>
            </a:r>
            <a:r>
              <a:rPr lang="en-US" dirty="0"/>
              <a:t>.</a:t>
            </a:r>
            <a:br>
              <a:rPr lang="en-US" dirty="0"/>
            </a:br>
            <a:r>
              <a:rPr lang="en-US" dirty="0"/>
              <a:t/>
            </a:r>
            <a:br>
              <a:rPr lang="en-US" dirty="0"/>
            </a:br>
            <a:r>
              <a:rPr lang="en-US" dirty="0"/>
              <a:t>If, in the next iteration, our team delivers </a:t>
            </a:r>
            <a:r>
              <a:rPr lang="en-US" b="1" dirty="0"/>
              <a:t>30</a:t>
            </a:r>
            <a:r>
              <a:rPr lang="en-US" dirty="0"/>
              <a:t> story points, then our average velocity is </a:t>
            </a:r>
            <a:r>
              <a:rPr lang="en-US" b="1" dirty="0"/>
              <a:t>25</a:t>
            </a:r>
            <a:r>
              <a:rPr lang="en-US" dirty="0"/>
              <a:t>, or (20 SP + 30 SP) divided by 2 iterations = 25 SP.</a:t>
            </a:r>
            <a:br>
              <a:rPr lang="en-US" dirty="0"/>
            </a:br>
            <a:endParaRPr lang="da-DK" dirty="0"/>
          </a:p>
        </p:txBody>
      </p:sp>
    </p:spTree>
    <p:extLst>
      <p:ext uri="{BB962C8B-B14F-4D97-AF65-F5344CB8AC3E}">
        <p14:creationId xmlns:p14="http://schemas.microsoft.com/office/powerpoint/2010/main" val="177968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012" y="639161"/>
            <a:ext cx="6270078" cy="4965902"/>
          </a:xfrm>
          <a:prstGeom prst="rect">
            <a:avLst/>
          </a:prstGeom>
        </p:spPr>
      </p:pic>
    </p:spTree>
    <p:extLst>
      <p:ext uri="{BB962C8B-B14F-4D97-AF65-F5344CB8AC3E}">
        <p14:creationId xmlns:p14="http://schemas.microsoft.com/office/powerpoint/2010/main" val="2101819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ktangel 25"/>
          <p:cNvSpPr/>
          <p:nvPr/>
        </p:nvSpPr>
        <p:spPr>
          <a:xfrm>
            <a:off x="1864243" y="1332016"/>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2208437" y="1600201"/>
            <a:ext cx="4371975" cy="3581400"/>
          </a:xfrm>
          <a:prstGeom prst="rect">
            <a:avLst/>
          </a:prstGeom>
          <a:noFill/>
          <a:ln w="9525">
            <a:solidFill>
              <a:schemeClr val="accent1">
                <a:shade val="95000"/>
                <a:satMod val="105000"/>
              </a:schemeClr>
            </a:solidFill>
            <a:miter lim="800000"/>
            <a:headEnd/>
            <a:tailEnd/>
          </a:ln>
        </p:spPr>
      </p:pic>
      <p:sp>
        <p:nvSpPr>
          <p:cNvPr id="21" name="Tekstboks 20"/>
          <p:cNvSpPr txBox="1"/>
          <p:nvPr/>
        </p:nvSpPr>
        <p:spPr>
          <a:xfrm>
            <a:off x="2046769" y="638480"/>
            <a:ext cx="8621232" cy="523220"/>
          </a:xfrm>
          <a:prstGeom prst="rect">
            <a:avLst/>
          </a:prstGeom>
          <a:noFill/>
        </p:spPr>
        <p:txBody>
          <a:bodyPr wrap="square" rtlCol="0">
            <a:spAutoFit/>
          </a:bodyPr>
          <a:lstStyle/>
          <a:p>
            <a:r>
              <a:rPr lang="da-DK" sz="2800" b="1" i="1" dirty="0">
                <a:latin typeface="+mj-lt"/>
                <a:cs typeface="Arial" pitchFamily="34" charset="0"/>
              </a:rPr>
              <a:t>Sprint </a:t>
            </a:r>
            <a:r>
              <a:rPr lang="da-DK" sz="2800" b="1" i="1" dirty="0" err="1">
                <a:latin typeface="+mj-lt"/>
                <a:cs typeface="Arial" pitchFamily="34" charset="0"/>
              </a:rPr>
              <a:t>planning</a:t>
            </a:r>
            <a:r>
              <a:rPr lang="da-DK" sz="2800" b="1" i="1" dirty="0">
                <a:latin typeface="+mj-lt"/>
                <a:cs typeface="Arial" pitchFamily="34" charset="0"/>
              </a:rPr>
              <a:t> meeting</a:t>
            </a:r>
          </a:p>
        </p:txBody>
      </p:sp>
    </p:spTree>
    <p:extLst>
      <p:ext uri="{BB962C8B-B14F-4D97-AF65-F5344CB8AC3E}">
        <p14:creationId xmlns:p14="http://schemas.microsoft.com/office/powerpoint/2010/main" val="3911782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p:cNvSpPr txBox="1"/>
          <p:nvPr/>
        </p:nvSpPr>
        <p:spPr>
          <a:xfrm>
            <a:off x="716489" y="1430540"/>
            <a:ext cx="5184439" cy="1138773"/>
          </a:xfrm>
          <a:prstGeom prst="rect">
            <a:avLst/>
          </a:prstGeom>
          <a:solidFill>
            <a:schemeClr val="accent1"/>
          </a:solidFill>
          <a:ln>
            <a:solidFill>
              <a:schemeClr val="tx1"/>
            </a:solidFill>
          </a:ln>
        </p:spPr>
        <p:txBody>
          <a:bodyPr wrap="square" rtlCol="0">
            <a:spAutoFit/>
          </a:bodyPr>
          <a:lstStyle/>
          <a:p>
            <a:r>
              <a:rPr lang="da-DK" sz="2800" b="1" dirty="0" smtClean="0">
                <a:solidFill>
                  <a:schemeClr val="bg1"/>
                </a:solidFill>
              </a:rPr>
              <a:t>Lærings mål</a:t>
            </a:r>
          </a:p>
          <a:p>
            <a:r>
              <a:rPr lang="da-DK" sz="1400" dirty="0" smtClean="0">
                <a:solidFill>
                  <a:schemeClr val="bg1"/>
                </a:solidFill>
              </a:rPr>
              <a:t>I skal </a:t>
            </a:r>
            <a:r>
              <a:rPr lang="da-DK" sz="1600" dirty="0" smtClean="0">
                <a:solidFill>
                  <a:schemeClr val="bg1"/>
                </a:solidFill>
              </a:rPr>
              <a:t>kunne </a:t>
            </a:r>
            <a:r>
              <a:rPr lang="da-DK" sz="2000" b="1" dirty="0" smtClean="0">
                <a:solidFill>
                  <a:schemeClr val="bg1"/>
                </a:solidFill>
              </a:rPr>
              <a:t>udføre</a:t>
            </a:r>
            <a:r>
              <a:rPr lang="da-DK" sz="2000" dirty="0" smtClean="0">
                <a:solidFill>
                  <a:schemeClr val="bg1"/>
                </a:solidFill>
              </a:rPr>
              <a:t> </a:t>
            </a:r>
            <a:r>
              <a:rPr lang="da-DK" sz="1600" dirty="0" smtClean="0">
                <a:solidFill>
                  <a:schemeClr val="bg1"/>
                </a:solidFill>
              </a:rPr>
              <a:t>estimater</a:t>
            </a:r>
          </a:p>
          <a:p>
            <a:r>
              <a:rPr lang="da-DK" sz="1600" dirty="0" smtClean="0">
                <a:solidFill>
                  <a:schemeClr val="bg1"/>
                </a:solidFill>
              </a:rPr>
              <a:t>I skal </a:t>
            </a:r>
            <a:r>
              <a:rPr lang="da-DK" sz="2000" b="1" dirty="0" smtClean="0">
                <a:solidFill>
                  <a:schemeClr val="bg1"/>
                </a:solidFill>
              </a:rPr>
              <a:t>kende flere </a:t>
            </a:r>
            <a:r>
              <a:rPr lang="da-DK" sz="1600" dirty="0" smtClean="0">
                <a:solidFill>
                  <a:schemeClr val="bg1"/>
                </a:solidFill>
              </a:rPr>
              <a:t>forskellige teknikker</a:t>
            </a:r>
            <a:endParaRPr lang="da-DK" sz="2000" dirty="0" smtClean="0">
              <a:solidFill>
                <a:schemeClr val="bg1"/>
              </a:solidFill>
            </a:endParaRPr>
          </a:p>
        </p:txBody>
      </p:sp>
      <p:sp>
        <p:nvSpPr>
          <p:cNvPr id="3" name="Tekstfelt 2"/>
          <p:cNvSpPr txBox="1"/>
          <p:nvPr/>
        </p:nvSpPr>
        <p:spPr>
          <a:xfrm>
            <a:off x="6263640" y="1430540"/>
            <a:ext cx="5550408" cy="3139321"/>
          </a:xfrm>
          <a:prstGeom prst="rect">
            <a:avLst/>
          </a:prstGeom>
          <a:solidFill>
            <a:schemeClr val="accent2"/>
          </a:solidFill>
        </p:spPr>
        <p:txBody>
          <a:bodyPr wrap="square" rtlCol="0">
            <a:spAutoFit/>
          </a:bodyPr>
          <a:lstStyle/>
          <a:p>
            <a:r>
              <a:rPr lang="da-DK" sz="3600" b="1" dirty="0" smtClean="0">
                <a:solidFill>
                  <a:schemeClr val="bg1"/>
                </a:solidFill>
              </a:rPr>
              <a:t>Litteratur:</a:t>
            </a:r>
          </a:p>
          <a:p>
            <a:r>
              <a:rPr lang="da-DK" dirty="0" smtClean="0">
                <a:solidFill>
                  <a:schemeClr val="bg1"/>
                </a:solidFill>
              </a:rPr>
              <a:t>Stephen </a:t>
            </a:r>
            <a:r>
              <a:rPr lang="da-DK" dirty="0">
                <a:solidFill>
                  <a:schemeClr val="bg1"/>
                </a:solidFill>
              </a:rPr>
              <a:t>Biering-Sørensen, IT Projektledelse i Praksis, kapitel 10 Estimering</a:t>
            </a:r>
            <a:r>
              <a:rPr lang="da-DK" dirty="0" smtClean="0">
                <a:solidFill>
                  <a:schemeClr val="bg1"/>
                </a:solidFill>
              </a:rPr>
              <a:t>.</a:t>
            </a:r>
          </a:p>
          <a:p>
            <a:endParaRPr lang="da-DK" dirty="0">
              <a:solidFill>
                <a:schemeClr val="bg1"/>
              </a:solidFill>
            </a:endParaRPr>
          </a:p>
          <a:p>
            <a:r>
              <a:rPr lang="da-DK" dirty="0">
                <a:solidFill>
                  <a:schemeClr val="bg1"/>
                </a:solidFill>
              </a:rPr>
              <a:t>Andreas Munk Madsen, Strategisk projektledelse kap 7 </a:t>
            </a:r>
            <a:r>
              <a:rPr lang="da-DK" dirty="0" err="1">
                <a:solidFill>
                  <a:schemeClr val="bg1"/>
                </a:solidFill>
              </a:rPr>
              <a:t>Estimerning</a:t>
            </a:r>
            <a:endParaRPr lang="da-DK" dirty="0">
              <a:solidFill>
                <a:schemeClr val="bg1"/>
              </a:solidFill>
            </a:endParaRPr>
          </a:p>
          <a:p>
            <a:r>
              <a:rPr lang="da-DK" dirty="0">
                <a:solidFill>
                  <a:schemeClr val="bg1"/>
                </a:solidFill>
              </a:rPr>
              <a:t>Udleveret på fronter</a:t>
            </a:r>
          </a:p>
          <a:p>
            <a:r>
              <a:rPr lang="da-DK" dirty="0"/>
              <a:t> </a:t>
            </a:r>
          </a:p>
          <a:p>
            <a:r>
              <a:rPr lang="da-DK" u="sng" dirty="0">
                <a:hlinkClick r:id="rId2"/>
              </a:rPr>
              <a:t>http://www.agileforall.com/2009/04/ten-ways-to-improve-your-planning-poker-results/</a:t>
            </a:r>
            <a:endParaRPr lang="da-DK" dirty="0"/>
          </a:p>
        </p:txBody>
      </p:sp>
    </p:spTree>
    <p:extLst>
      <p:ext uri="{BB962C8B-B14F-4D97-AF65-F5344CB8AC3E}">
        <p14:creationId xmlns:p14="http://schemas.microsoft.com/office/powerpoint/2010/main" val="3646616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497726" y="1328645"/>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380768" y="911604"/>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sp>
        <p:nvSpPr>
          <p:cNvPr id="21" name="Tekstboks 20"/>
          <p:cNvSpPr txBox="1"/>
          <p:nvPr/>
        </p:nvSpPr>
        <p:spPr>
          <a:xfrm>
            <a:off x="1403805" y="652962"/>
            <a:ext cx="8621232" cy="523220"/>
          </a:xfrm>
          <a:prstGeom prst="rect">
            <a:avLst/>
          </a:prstGeom>
          <a:noFill/>
        </p:spPr>
        <p:txBody>
          <a:bodyPr wrap="square" rtlCol="0">
            <a:spAutoFit/>
          </a:bodyPr>
          <a:lstStyle/>
          <a:p>
            <a:r>
              <a:rPr lang="da-DK" sz="2800" b="1" i="1" dirty="0">
                <a:latin typeface="+mj-lt"/>
                <a:cs typeface="Arial" pitchFamily="34" charset="0"/>
              </a:rPr>
              <a:t>Sprint </a:t>
            </a:r>
            <a:r>
              <a:rPr lang="da-DK" sz="2800" b="1" i="1" dirty="0" err="1">
                <a:latin typeface="+mj-lt"/>
                <a:cs typeface="Arial" pitchFamily="34" charset="0"/>
              </a:rPr>
              <a:t>backlog</a:t>
            </a:r>
            <a:endParaRPr lang="da-DK" sz="2800" b="1" i="1" dirty="0">
              <a:latin typeface="+mj-lt"/>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1179151" y="1328645"/>
            <a:ext cx="8866748" cy="3504424"/>
          </a:xfrm>
          <a:prstGeom prst="rect">
            <a:avLst/>
          </a:prstGeom>
          <a:noFill/>
          <a:ln w="9525">
            <a:solidFill>
              <a:schemeClr val="accent1"/>
            </a:solidFill>
            <a:miter lim="800000"/>
            <a:headEnd/>
            <a:tailEnd/>
          </a:ln>
        </p:spPr>
      </p:pic>
      <p:sp>
        <p:nvSpPr>
          <p:cNvPr id="2" name="Rektangel 1"/>
          <p:cNvSpPr/>
          <p:nvPr/>
        </p:nvSpPr>
        <p:spPr>
          <a:xfrm>
            <a:off x="1142421" y="5202834"/>
            <a:ext cx="4572000" cy="923330"/>
          </a:xfrm>
          <a:prstGeom prst="rect">
            <a:avLst/>
          </a:prstGeom>
        </p:spPr>
        <p:txBody>
          <a:bodyPr>
            <a:spAutoFit/>
          </a:bodyPr>
          <a:lstStyle/>
          <a:p>
            <a:pPr>
              <a:buFont typeface="Wingdings" pitchFamily="2" charset="2"/>
              <a:buChar char="q"/>
            </a:pPr>
            <a:r>
              <a:rPr lang="da-DK" dirty="0"/>
              <a:t> Nedbryd til ‘sprint </a:t>
            </a:r>
            <a:r>
              <a:rPr lang="da-DK" dirty="0" err="1"/>
              <a:t>tasks</a:t>
            </a:r>
            <a:r>
              <a:rPr lang="da-DK" dirty="0"/>
              <a:t>’</a:t>
            </a:r>
          </a:p>
          <a:p>
            <a:pPr>
              <a:buFont typeface="Wingdings" pitchFamily="2" charset="2"/>
              <a:buChar char="q"/>
            </a:pPr>
            <a:r>
              <a:rPr lang="da-DK" dirty="0"/>
              <a:t> Se visualisering på næste plancher</a:t>
            </a:r>
          </a:p>
          <a:p>
            <a:pPr>
              <a:buFont typeface="Wingdings" pitchFamily="2" charset="2"/>
              <a:buChar char="q"/>
            </a:pPr>
            <a:r>
              <a:rPr lang="da-DK" dirty="0"/>
              <a:t> </a:t>
            </a:r>
            <a:r>
              <a:rPr lang="da-DK" dirty="0" err="1"/>
              <a:t>Burndown</a:t>
            </a:r>
            <a:r>
              <a:rPr lang="da-DK" dirty="0"/>
              <a:t> data grundlag pr. dag.</a:t>
            </a:r>
          </a:p>
        </p:txBody>
      </p:sp>
    </p:spTree>
    <p:extLst>
      <p:ext uri="{BB962C8B-B14F-4D97-AF65-F5344CB8AC3E}">
        <p14:creationId xmlns:p14="http://schemas.microsoft.com/office/powerpoint/2010/main" val="969457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981201" y="1749057"/>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864243" y="1332016"/>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630714" y="780156"/>
            <a:ext cx="7537708" cy="4956653"/>
          </a:xfrm>
          <a:prstGeom prst="rect">
            <a:avLst/>
          </a:prstGeom>
          <a:noFill/>
          <a:ln w="9525">
            <a:noFill/>
            <a:miter lim="800000"/>
            <a:headEnd/>
            <a:tailEnd/>
          </a:ln>
        </p:spPr>
      </p:pic>
    </p:spTree>
    <p:extLst>
      <p:ext uri="{BB962C8B-B14F-4D97-AF65-F5344CB8AC3E}">
        <p14:creationId xmlns:p14="http://schemas.microsoft.com/office/powerpoint/2010/main" val="1783698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981201" y="1749057"/>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864243" y="1332016"/>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1555897" y="590771"/>
            <a:ext cx="7574639" cy="4959424"/>
          </a:xfrm>
          <a:prstGeom prst="rect">
            <a:avLst/>
          </a:prstGeom>
          <a:noFill/>
          <a:ln w="9525">
            <a:noFill/>
            <a:miter lim="800000"/>
            <a:headEnd/>
            <a:tailEnd/>
          </a:ln>
        </p:spPr>
      </p:pic>
    </p:spTree>
    <p:extLst>
      <p:ext uri="{BB962C8B-B14F-4D97-AF65-F5344CB8AC3E}">
        <p14:creationId xmlns:p14="http://schemas.microsoft.com/office/powerpoint/2010/main" val="1199127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392623" y="1065886"/>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275665" y="648845"/>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392622" y="917030"/>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392622" y="917030"/>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2545147" y="840829"/>
            <a:ext cx="5924550" cy="3810000"/>
          </a:xfrm>
          <a:prstGeom prst="rect">
            <a:avLst/>
          </a:prstGeom>
          <a:noFill/>
          <a:ln w="9525">
            <a:noFill/>
            <a:miter lim="800000"/>
            <a:headEnd/>
            <a:tailEnd/>
          </a:ln>
        </p:spPr>
      </p:pic>
      <p:sp>
        <p:nvSpPr>
          <p:cNvPr id="21" name="Tekstboks 20"/>
          <p:cNvSpPr txBox="1"/>
          <p:nvPr/>
        </p:nvSpPr>
        <p:spPr>
          <a:xfrm>
            <a:off x="1298702" y="390203"/>
            <a:ext cx="8621232" cy="523220"/>
          </a:xfrm>
          <a:prstGeom prst="rect">
            <a:avLst/>
          </a:prstGeom>
          <a:noFill/>
        </p:spPr>
        <p:txBody>
          <a:bodyPr wrap="square" rtlCol="0">
            <a:spAutoFit/>
          </a:bodyPr>
          <a:lstStyle/>
          <a:p>
            <a:r>
              <a:rPr lang="da-DK" sz="2800" b="1" i="1" dirty="0">
                <a:latin typeface="+mj-lt"/>
                <a:cs typeface="Arial" pitchFamily="34" charset="0"/>
              </a:rPr>
              <a:t>Sprint </a:t>
            </a:r>
            <a:r>
              <a:rPr lang="da-DK" sz="2800" b="1" i="1" dirty="0" err="1">
                <a:latin typeface="+mj-lt"/>
                <a:cs typeface="Arial" pitchFamily="34" charset="0"/>
              </a:rPr>
              <a:t>burndown</a:t>
            </a:r>
            <a:r>
              <a:rPr lang="da-DK" sz="2800" b="1" i="1" dirty="0">
                <a:latin typeface="+mj-lt"/>
                <a:cs typeface="Arial" pitchFamily="34" charset="0"/>
              </a:rPr>
              <a:t> </a:t>
            </a:r>
            <a:r>
              <a:rPr lang="da-DK" sz="2800" b="1" i="1" dirty="0" err="1">
                <a:latin typeface="+mj-lt"/>
                <a:cs typeface="Arial" pitchFamily="34" charset="0"/>
              </a:rPr>
              <a:t>chart</a:t>
            </a:r>
            <a:endParaRPr lang="da-DK" sz="2800" b="1" i="1" dirty="0">
              <a:latin typeface="+mj-lt"/>
              <a:cs typeface="Arial" pitchFamily="34" charset="0"/>
            </a:endParaRPr>
          </a:p>
        </p:txBody>
      </p:sp>
      <p:sp>
        <p:nvSpPr>
          <p:cNvPr id="22" name="Tekstboks 21"/>
          <p:cNvSpPr txBox="1"/>
          <p:nvPr/>
        </p:nvSpPr>
        <p:spPr>
          <a:xfrm>
            <a:off x="1562743" y="4952086"/>
            <a:ext cx="8335926" cy="1200329"/>
          </a:xfrm>
          <a:prstGeom prst="rect">
            <a:avLst/>
          </a:prstGeom>
          <a:noFill/>
        </p:spPr>
        <p:txBody>
          <a:bodyPr wrap="square" rtlCol="0">
            <a:spAutoFit/>
          </a:bodyPr>
          <a:lstStyle/>
          <a:p>
            <a:pPr>
              <a:buFont typeface="Wingdings" pitchFamily="2" charset="2"/>
              <a:buChar char="q"/>
            </a:pPr>
            <a:r>
              <a:rPr lang="da-DK" dirty="0" err="1"/>
              <a:t>Velocity</a:t>
            </a:r>
            <a:r>
              <a:rPr lang="da-DK" dirty="0"/>
              <a:t>: Antal  </a:t>
            </a:r>
            <a:r>
              <a:rPr lang="da-DK" dirty="0" err="1"/>
              <a:t>estimerings’points</a:t>
            </a:r>
            <a:r>
              <a:rPr lang="da-DK" dirty="0"/>
              <a:t>’ som teamet erfaringsmæssigt leverer pr. sprint</a:t>
            </a:r>
          </a:p>
          <a:p>
            <a:pPr>
              <a:buFont typeface="Wingdings" pitchFamily="2" charset="2"/>
              <a:buChar char="q"/>
            </a:pPr>
            <a:r>
              <a:rPr lang="da-DK" dirty="0"/>
              <a:t>Synlig fremdriftsmåling via </a:t>
            </a:r>
            <a:r>
              <a:rPr lang="da-DK" dirty="0" err="1"/>
              <a:t>whiteboard</a:t>
            </a:r>
            <a:r>
              <a:rPr lang="da-DK" dirty="0"/>
              <a:t>. </a:t>
            </a:r>
          </a:p>
          <a:p>
            <a:pPr>
              <a:buFont typeface="Wingdings" pitchFamily="2" charset="2"/>
              <a:buChar char="q"/>
            </a:pPr>
            <a:r>
              <a:rPr lang="da-DK" dirty="0" err="1"/>
              <a:t>DoD</a:t>
            </a:r>
            <a:r>
              <a:rPr lang="da-DK" dirty="0"/>
              <a:t> (!)</a:t>
            </a:r>
          </a:p>
          <a:p>
            <a:endParaRPr lang="da-DK" dirty="0"/>
          </a:p>
        </p:txBody>
      </p:sp>
    </p:spTree>
    <p:extLst>
      <p:ext uri="{BB962C8B-B14F-4D97-AF65-F5344CB8AC3E}">
        <p14:creationId xmlns:p14="http://schemas.microsoft.com/office/powerpoint/2010/main" val="42107187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1981201" y="1749057"/>
            <a:ext cx="6836735" cy="380113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Wingdings" pitchFamily="2" charset="2"/>
              <a:buChar char="q"/>
            </a:pPr>
            <a:endParaRPr lang="en-US" sz="1800" dirty="0">
              <a:solidFill>
                <a:schemeClr val="tx1"/>
              </a:solidFill>
            </a:endParaRPr>
          </a:p>
        </p:txBody>
      </p:sp>
      <p:sp>
        <p:nvSpPr>
          <p:cNvPr id="26" name="Rektangel 25"/>
          <p:cNvSpPr/>
          <p:nvPr/>
        </p:nvSpPr>
        <p:spPr>
          <a:xfrm>
            <a:off x="1864243" y="1332016"/>
            <a:ext cx="8803758" cy="646331"/>
          </a:xfrm>
          <a:prstGeom prst="rect">
            <a:avLst/>
          </a:prstGeom>
          <a:ln>
            <a:noFill/>
          </a:ln>
        </p:spPr>
        <p:txBody>
          <a:bodyPr wrap="square">
            <a:spAutoFit/>
          </a:bodyPr>
          <a:lstStyle/>
          <a:p>
            <a:pPr marL="342900" indent="-342900"/>
            <a:endParaRPr lang="en-US" dirty="0"/>
          </a:p>
          <a:p>
            <a:pPr marL="800100" lvl="1" indent="-342900">
              <a:buFont typeface="Wingdings" pitchFamily="2" charset="2"/>
              <a:buChar char="q"/>
            </a:pPr>
            <a:endParaRPr lang="en-US" dirty="0"/>
          </a:p>
        </p:txBody>
      </p:sp>
      <p:sp>
        <p:nvSpPr>
          <p:cNvPr id="20" name="Rectangle 3"/>
          <p:cNvSpPr txBox="1">
            <a:spLocks noChangeArrowheads="1"/>
          </p:cNvSpPr>
          <p:nvPr/>
        </p:nvSpPr>
        <p:spPr>
          <a:xfrm>
            <a:off x="1981200" y="1600201"/>
            <a:ext cx="8229600" cy="4525963"/>
          </a:xfrm>
          <a:prstGeom prst="rect">
            <a:avLst/>
          </a:prstGeom>
        </p:spPr>
        <p:txBody>
          <a:bodyPr vert="horz" lIns="91440" tIns="45720" rIns="91440" bIns="45720" rtlCol="0">
            <a:normAutofit/>
          </a:bodyPr>
          <a:lstStyle/>
          <a:p>
            <a:pPr defTabSz="914400">
              <a:lnSpc>
                <a:spcPct val="90000"/>
              </a:lnSpc>
              <a:spcBef>
                <a:spcPct val="20000"/>
              </a:spcBef>
              <a:buFont typeface="Wingdings" pitchFamily="2" charset="2"/>
              <a:buChar char="q"/>
              <a:defRPr/>
            </a:pPr>
            <a:endParaRPr lang="en-US" dirty="0"/>
          </a:p>
        </p:txBody>
      </p:sp>
      <p:sp>
        <p:nvSpPr>
          <p:cNvPr id="19" name="Rectangle 5"/>
          <p:cNvSpPr txBox="1">
            <a:spLocks noChangeArrowheads="1"/>
          </p:cNvSpPr>
          <p:nvPr/>
        </p:nvSpPr>
        <p:spPr>
          <a:xfrm>
            <a:off x="1981200" y="1600201"/>
            <a:ext cx="8261498" cy="4525963"/>
          </a:xfrm>
          <a:prstGeom prst="rect">
            <a:avLst/>
          </a:prstGeom>
        </p:spPr>
        <p:txBody>
          <a:bodyPr vert="horz" lIns="91440" tIns="45720" rIns="91440" bIns="45720" rtlCol="0">
            <a:normAutofit/>
          </a:bodyPr>
          <a:lstStyle/>
          <a:p>
            <a:pPr defTabSz="914400">
              <a:spcBef>
                <a:spcPct val="20000"/>
              </a:spcBef>
              <a:buFont typeface="Wingdings" pitchFamily="2" charset="2"/>
              <a:buChar char="q"/>
              <a:defRPr/>
            </a:pP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1555897" y="542260"/>
            <a:ext cx="8272776" cy="5007935"/>
          </a:xfrm>
          <a:prstGeom prst="rect">
            <a:avLst/>
          </a:prstGeom>
          <a:noFill/>
          <a:ln w="9525">
            <a:noFill/>
            <a:miter lim="800000"/>
            <a:headEnd/>
            <a:tailEnd/>
          </a:ln>
        </p:spPr>
      </p:pic>
    </p:spTree>
    <p:extLst>
      <p:ext uri="{BB962C8B-B14F-4D97-AF65-F5344CB8AC3E}">
        <p14:creationId xmlns:p14="http://schemas.microsoft.com/office/powerpoint/2010/main" val="2482504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Definition of Done (</a:t>
            </a:r>
            <a:r>
              <a:rPr lang="da-DK" dirty="0" err="1" smtClean="0"/>
              <a:t>DoD</a:t>
            </a:r>
            <a:r>
              <a:rPr lang="da-DK" dirty="0" smtClean="0"/>
              <a:t>)</a:t>
            </a:r>
            <a:endParaRPr lang="da-DK" dirty="0"/>
          </a:p>
        </p:txBody>
      </p:sp>
      <p:sp>
        <p:nvSpPr>
          <p:cNvPr id="3" name="Pladsholder til indhold 2"/>
          <p:cNvSpPr>
            <a:spLocks noGrp="1"/>
          </p:cNvSpPr>
          <p:nvPr>
            <p:ph idx="1"/>
          </p:nvPr>
        </p:nvSpPr>
        <p:spPr/>
        <p:txBody>
          <a:bodyPr/>
          <a:lstStyle/>
          <a:p>
            <a:r>
              <a:rPr lang="da-DK" dirty="0" smtClean="0"/>
              <a:t>Skal beskrives for hvert item – </a:t>
            </a:r>
            <a:r>
              <a:rPr lang="da-DK" dirty="0" err="1" smtClean="0"/>
              <a:t>Use</a:t>
            </a:r>
            <a:r>
              <a:rPr lang="da-DK" dirty="0" smtClean="0"/>
              <a:t> Case eller del af </a:t>
            </a:r>
            <a:r>
              <a:rPr lang="da-DK" dirty="0" err="1" smtClean="0"/>
              <a:t>Use</a:t>
            </a:r>
            <a:r>
              <a:rPr lang="da-DK" dirty="0" smtClean="0"/>
              <a:t> Case</a:t>
            </a:r>
          </a:p>
          <a:p>
            <a:endParaRPr lang="da-DK" dirty="0"/>
          </a:p>
          <a:p>
            <a:r>
              <a:rPr lang="da-DK" dirty="0" smtClean="0"/>
              <a:t>Ellers ved I ikke hvornår I skal flytte den til Done.</a:t>
            </a:r>
          </a:p>
          <a:p>
            <a:endParaRPr lang="da-DK" dirty="0"/>
          </a:p>
          <a:p>
            <a:r>
              <a:rPr lang="da-DK" dirty="0" smtClean="0"/>
              <a:t>Kan f.eks. være en Unit test eller en manuel test.</a:t>
            </a:r>
          </a:p>
          <a:p>
            <a:endParaRPr lang="da-DK" dirty="0"/>
          </a:p>
        </p:txBody>
      </p:sp>
    </p:spTree>
    <p:extLst>
      <p:ext uri="{BB962C8B-B14F-4D97-AF65-F5344CB8AC3E}">
        <p14:creationId xmlns:p14="http://schemas.microsoft.com/office/powerpoint/2010/main" val="1600406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Release </a:t>
            </a:r>
            <a:r>
              <a:rPr lang="da-DK" dirty="0" err="1" smtClean="0"/>
              <a:t>planning</a:t>
            </a:r>
            <a:r>
              <a:rPr lang="da-DK" dirty="0" smtClean="0"/>
              <a:t>: Niveauer</a:t>
            </a:r>
            <a:endParaRPr lang="da-DK" dirty="0"/>
          </a:p>
        </p:txBody>
      </p:sp>
      <p:pic>
        <p:nvPicPr>
          <p:cNvPr id="3074" name="Picture 2" descr="Agile Release Pl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73317"/>
            <a:ext cx="6722988" cy="429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0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Release </a:t>
            </a:r>
            <a:r>
              <a:rPr lang="da-DK" dirty="0" err="1" smtClean="0"/>
              <a:t>planning</a:t>
            </a:r>
            <a:r>
              <a:rPr lang="da-DK" dirty="0"/>
              <a:t> : </a:t>
            </a:r>
            <a:r>
              <a:rPr lang="da-DK" dirty="0" smtClean="0"/>
              <a:t>feature-driven</a:t>
            </a:r>
            <a:endParaRPr lang="da-DK" dirty="0"/>
          </a:p>
        </p:txBody>
      </p:sp>
      <p:pic>
        <p:nvPicPr>
          <p:cNvPr id="1026" name="Picture 2" descr="https://www.scrum-institute.org/images_scrum/Release_Plan_for_a_Feature_Driven_Proj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82" y="2063179"/>
            <a:ext cx="8851790" cy="451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223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Release </a:t>
            </a:r>
            <a:r>
              <a:rPr lang="da-DK" dirty="0" err="1" smtClean="0"/>
              <a:t>planning</a:t>
            </a:r>
            <a:r>
              <a:rPr lang="da-DK" dirty="0" smtClean="0"/>
              <a:t>: date-driven</a:t>
            </a:r>
            <a:endParaRPr lang="da-DK" dirty="0"/>
          </a:p>
        </p:txBody>
      </p:sp>
      <p:pic>
        <p:nvPicPr>
          <p:cNvPr id="2050" name="Picture 2" descr="https://www.scrum-institute.org/images_scrum/Release_Plan_for_a_Date_Driven_Proj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62750"/>
            <a:ext cx="9172689" cy="432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82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Releaseplanning</a:t>
            </a:r>
            <a:r>
              <a:rPr lang="da-DK" dirty="0" smtClean="0"/>
              <a:t> </a:t>
            </a:r>
            <a:endParaRPr lang="da-DK" dirty="0"/>
          </a:p>
        </p:txBody>
      </p:sp>
      <p:sp>
        <p:nvSpPr>
          <p:cNvPr id="3" name="Pladsholder til indhold 2"/>
          <p:cNvSpPr>
            <a:spLocks noGrp="1"/>
          </p:cNvSpPr>
          <p:nvPr>
            <p:ph idx="1"/>
          </p:nvPr>
        </p:nvSpPr>
        <p:spPr/>
        <p:txBody>
          <a:bodyPr/>
          <a:lstStyle/>
          <a:p>
            <a:r>
              <a:rPr lang="da-DK" dirty="0">
                <a:hlinkClick r:id="rId2"/>
              </a:rPr>
              <a:t>https://</a:t>
            </a:r>
            <a:r>
              <a:rPr lang="da-DK" dirty="0" smtClean="0">
                <a:hlinkClick r:id="rId2"/>
              </a:rPr>
              <a:t>www.scrum-institute.org/Release_Planning.php</a:t>
            </a:r>
            <a:endParaRPr lang="da-DK" dirty="0" smtClean="0"/>
          </a:p>
          <a:p>
            <a:endParaRPr lang="da-DK" dirty="0"/>
          </a:p>
          <a:p>
            <a:r>
              <a:rPr lang="da-DK">
                <a:hlinkClick r:id="rId3"/>
              </a:rPr>
              <a:t>https://</a:t>
            </a:r>
            <a:r>
              <a:rPr lang="da-DK">
                <a:hlinkClick r:id="rId3"/>
              </a:rPr>
              <a:t>www.versionone.com/agile-101/agile-management-practices/agile-development-release-planning</a:t>
            </a:r>
            <a:r>
              <a:rPr lang="da-DK" smtClean="0">
                <a:hlinkClick r:id="rId3"/>
              </a:rPr>
              <a:t>/</a:t>
            </a:r>
            <a:endParaRPr lang="da-DK" smtClean="0"/>
          </a:p>
          <a:p>
            <a:endParaRPr lang="da-DK" dirty="0" smtClean="0"/>
          </a:p>
          <a:p>
            <a:endParaRPr lang="da-DK" dirty="0"/>
          </a:p>
          <a:p>
            <a:endParaRPr lang="da-DK" dirty="0"/>
          </a:p>
        </p:txBody>
      </p:sp>
    </p:spTree>
    <p:extLst>
      <p:ext uri="{BB962C8B-B14F-4D97-AF65-F5344CB8AC3E}">
        <p14:creationId xmlns:p14="http://schemas.microsoft.com/office/powerpoint/2010/main" val="324544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2"/>
          <a:stretch>
            <a:fillRect/>
          </a:stretch>
        </p:blipFill>
        <p:spPr>
          <a:xfrm>
            <a:off x="1376854" y="1229709"/>
            <a:ext cx="6547947" cy="4242623"/>
          </a:xfrm>
          <a:prstGeom prst="rect">
            <a:avLst/>
          </a:prstGeom>
        </p:spPr>
      </p:pic>
      <p:sp>
        <p:nvSpPr>
          <p:cNvPr id="3" name="Tekstfelt 2"/>
          <p:cNvSpPr txBox="1"/>
          <p:nvPr/>
        </p:nvSpPr>
        <p:spPr>
          <a:xfrm>
            <a:off x="8439806" y="4051706"/>
            <a:ext cx="3487728" cy="2554545"/>
          </a:xfrm>
          <a:prstGeom prst="rect">
            <a:avLst/>
          </a:prstGeom>
          <a:solidFill>
            <a:schemeClr val="accent1">
              <a:lumMod val="20000"/>
              <a:lumOff val="80000"/>
            </a:schemeClr>
          </a:solidFill>
        </p:spPr>
        <p:txBody>
          <a:bodyPr wrap="square" rtlCol="0">
            <a:spAutoFit/>
          </a:bodyPr>
          <a:lstStyle/>
          <a:p>
            <a:r>
              <a:rPr lang="da-DK" sz="3200" b="1" dirty="0" smtClean="0">
                <a:solidFill>
                  <a:schemeClr val="accent2"/>
                </a:solidFill>
              </a:rPr>
              <a:t>Omgivelserne har ret til et tidligt estimat og pligt til at forstå estimatets usikkerhed</a:t>
            </a:r>
            <a:endParaRPr lang="da-DK" sz="3200" b="1" dirty="0">
              <a:solidFill>
                <a:schemeClr val="accent2"/>
              </a:solidFill>
            </a:endParaRPr>
          </a:p>
        </p:txBody>
      </p:sp>
    </p:spTree>
    <p:extLst>
      <p:ext uri="{BB962C8B-B14F-4D97-AF65-F5344CB8AC3E}">
        <p14:creationId xmlns:p14="http://schemas.microsoft.com/office/powerpoint/2010/main" val="16653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God estimeringsteknik</a:t>
            </a:r>
            <a:endParaRPr lang="da-DK" dirty="0"/>
          </a:p>
        </p:txBody>
      </p:sp>
      <p:sp>
        <p:nvSpPr>
          <p:cNvPr id="3" name="Pladsholder til indhold 2"/>
          <p:cNvSpPr>
            <a:spLocks noGrp="1"/>
          </p:cNvSpPr>
          <p:nvPr>
            <p:ph idx="1"/>
          </p:nvPr>
        </p:nvSpPr>
        <p:spPr/>
        <p:txBody>
          <a:bodyPr/>
          <a:lstStyle/>
          <a:p>
            <a:r>
              <a:rPr lang="da-DK" dirty="0" smtClean="0"/>
              <a:t>Flere estimater</a:t>
            </a:r>
          </a:p>
          <a:p>
            <a:r>
              <a:rPr lang="da-DK" dirty="0" smtClean="0"/>
              <a:t>Revideres gennem projektforløbet (på baggrund af projektets data)</a:t>
            </a:r>
          </a:p>
          <a:p>
            <a:r>
              <a:rPr lang="da-DK" dirty="0" smtClean="0"/>
              <a:t>Excel – evt. andre værktøjer</a:t>
            </a:r>
          </a:p>
          <a:p>
            <a:endParaRPr lang="da-DK" dirty="0"/>
          </a:p>
        </p:txBody>
      </p:sp>
    </p:spTree>
    <p:extLst>
      <p:ext uri="{BB962C8B-B14F-4D97-AF65-F5344CB8AC3E}">
        <p14:creationId xmlns:p14="http://schemas.microsoft.com/office/powerpoint/2010/main" val="1613697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Svært at estimere</a:t>
            </a:r>
            <a:endParaRPr lang="da-DK" dirty="0"/>
          </a:p>
        </p:txBody>
      </p:sp>
      <p:sp>
        <p:nvSpPr>
          <p:cNvPr id="3" name="Pladsholder til indhold 2"/>
          <p:cNvSpPr>
            <a:spLocks noGrp="1"/>
          </p:cNvSpPr>
          <p:nvPr>
            <p:ph idx="1"/>
          </p:nvPr>
        </p:nvSpPr>
        <p:spPr/>
        <p:txBody>
          <a:bodyPr/>
          <a:lstStyle/>
          <a:p>
            <a:r>
              <a:rPr lang="da-DK" dirty="0" smtClean="0"/>
              <a:t>Usikkerhed</a:t>
            </a:r>
          </a:p>
          <a:p>
            <a:r>
              <a:rPr lang="da-DK" dirty="0" smtClean="0"/>
              <a:t>Projekt vs bureaukrati</a:t>
            </a:r>
          </a:p>
          <a:p>
            <a:r>
              <a:rPr lang="da-DK" dirty="0" smtClean="0"/>
              <a:t>Interval vs. Fast tal</a:t>
            </a:r>
          </a:p>
          <a:p>
            <a:r>
              <a:rPr lang="da-DK" dirty="0" smtClean="0"/>
              <a:t>Hvor lang tid tager det at forstå et domæne?</a:t>
            </a:r>
          </a:p>
          <a:p>
            <a:r>
              <a:rPr lang="da-DK" dirty="0" smtClean="0"/>
              <a:t>Udviklingsprojekt vs. konstruktion</a:t>
            </a:r>
            <a:endParaRPr lang="da-DK" dirty="0"/>
          </a:p>
        </p:txBody>
      </p:sp>
      <p:pic>
        <p:nvPicPr>
          <p:cNvPr id="4" name="Billede 3"/>
          <p:cNvPicPr>
            <a:picLocks noChangeAspect="1"/>
          </p:cNvPicPr>
          <p:nvPr/>
        </p:nvPicPr>
        <p:blipFill>
          <a:blip r:embed="rId2"/>
          <a:stretch>
            <a:fillRect/>
          </a:stretch>
        </p:blipFill>
        <p:spPr>
          <a:xfrm>
            <a:off x="6311279" y="2376940"/>
            <a:ext cx="5311349" cy="3600528"/>
          </a:xfrm>
          <a:prstGeom prst="rect">
            <a:avLst/>
          </a:prstGeom>
        </p:spPr>
      </p:pic>
      <p:sp>
        <p:nvSpPr>
          <p:cNvPr id="5" name="Tekstfelt 4"/>
          <p:cNvSpPr txBox="1"/>
          <p:nvPr/>
        </p:nvSpPr>
        <p:spPr>
          <a:xfrm>
            <a:off x="1097280" y="4487917"/>
            <a:ext cx="4309241" cy="1077218"/>
          </a:xfrm>
          <a:prstGeom prst="rect">
            <a:avLst/>
          </a:prstGeom>
          <a:noFill/>
        </p:spPr>
        <p:txBody>
          <a:bodyPr wrap="square" rtlCol="0">
            <a:spAutoFit/>
          </a:bodyPr>
          <a:lstStyle/>
          <a:p>
            <a:r>
              <a:rPr lang="da-DK" sz="3200" b="1" dirty="0" smtClean="0">
                <a:solidFill>
                  <a:schemeClr val="accent2"/>
                </a:solidFill>
              </a:rPr>
              <a:t>Vigtig af hensyn til sundhed og ressourcer</a:t>
            </a:r>
            <a:endParaRPr lang="da-DK" sz="3200" b="1" dirty="0">
              <a:solidFill>
                <a:schemeClr val="accent2"/>
              </a:solidFill>
            </a:endParaRPr>
          </a:p>
        </p:txBody>
      </p:sp>
    </p:spTree>
    <p:extLst>
      <p:ext uri="{BB962C8B-B14F-4D97-AF65-F5344CB8AC3E}">
        <p14:creationId xmlns:p14="http://schemas.microsoft.com/office/powerpoint/2010/main" val="3860612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Usikkerhedsoverslag (hjælpeteknik)</a:t>
            </a:r>
            <a:endParaRPr lang="da-DK" dirty="0"/>
          </a:p>
        </p:txBody>
      </p:sp>
      <p:sp>
        <p:nvSpPr>
          <p:cNvPr id="3" name="Pladsholder til indhold 2"/>
          <p:cNvSpPr>
            <a:spLocks noGrp="1"/>
          </p:cNvSpPr>
          <p:nvPr>
            <p:ph idx="1"/>
          </p:nvPr>
        </p:nvSpPr>
        <p:spPr>
          <a:xfrm>
            <a:off x="1097280" y="1845734"/>
            <a:ext cx="4851575" cy="4023360"/>
          </a:xfrm>
        </p:spPr>
        <p:txBody>
          <a:bodyPr/>
          <a:lstStyle/>
          <a:p>
            <a:r>
              <a:rPr lang="da-DK" dirty="0" smtClean="0"/>
              <a:t>Projektet kræver 10 personmåneder +/- 20%</a:t>
            </a:r>
          </a:p>
          <a:p>
            <a:r>
              <a:rPr lang="da-DK" dirty="0" smtClean="0"/>
              <a:t>Ikke matematisk statistik</a:t>
            </a:r>
          </a:p>
          <a:p>
            <a:r>
              <a:rPr lang="da-DK" dirty="0" smtClean="0"/>
              <a:t>Typisk estimatusikkerhed</a:t>
            </a:r>
          </a:p>
          <a:p>
            <a:r>
              <a:rPr lang="da-DK" dirty="0" smtClean="0"/>
              <a:t>Forskellige estimeringsteknikker </a:t>
            </a:r>
          </a:p>
          <a:p>
            <a:r>
              <a:rPr lang="da-DK" dirty="0" smtClean="0"/>
              <a:t>-&gt; spredning</a:t>
            </a:r>
          </a:p>
          <a:p>
            <a:r>
              <a:rPr lang="da-DK" dirty="0" smtClean="0"/>
              <a:t>Flere personer</a:t>
            </a:r>
            <a:endParaRPr lang="da-DK" dirty="0"/>
          </a:p>
        </p:txBody>
      </p:sp>
      <p:pic>
        <p:nvPicPr>
          <p:cNvPr id="5" name="Billede 4"/>
          <p:cNvPicPr>
            <a:picLocks noChangeAspect="1"/>
          </p:cNvPicPr>
          <p:nvPr/>
        </p:nvPicPr>
        <p:blipFill>
          <a:blip r:embed="rId3"/>
          <a:stretch>
            <a:fillRect/>
          </a:stretch>
        </p:blipFill>
        <p:spPr>
          <a:xfrm>
            <a:off x="5344494" y="3005959"/>
            <a:ext cx="6352205" cy="3575816"/>
          </a:xfrm>
          <a:prstGeom prst="rect">
            <a:avLst/>
          </a:prstGeom>
        </p:spPr>
      </p:pic>
    </p:spTree>
    <p:extLst>
      <p:ext uri="{BB962C8B-B14F-4D97-AF65-F5344CB8AC3E}">
        <p14:creationId xmlns:p14="http://schemas.microsoft.com/office/powerpoint/2010/main" val="29367101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Nedbrydning og sammentælling (Hjælpeteknik)</a:t>
            </a:r>
            <a:endParaRPr lang="da-DK" dirty="0"/>
          </a:p>
        </p:txBody>
      </p:sp>
      <p:sp>
        <p:nvSpPr>
          <p:cNvPr id="3" name="Pladsholder til indhold 2"/>
          <p:cNvSpPr>
            <a:spLocks noGrp="1"/>
          </p:cNvSpPr>
          <p:nvPr>
            <p:ph idx="1"/>
          </p:nvPr>
        </p:nvSpPr>
        <p:spPr/>
        <p:txBody>
          <a:bodyPr/>
          <a:lstStyle/>
          <a:p>
            <a:r>
              <a:rPr lang="da-DK" dirty="0" smtClean="0"/>
              <a:t>Opdeling af projektet i mindre dele – estimeres hver for sig</a:t>
            </a:r>
          </a:p>
          <a:p>
            <a:r>
              <a:rPr lang="da-DK" dirty="0" smtClean="0"/>
              <a:t>Skal bruges sammen med en kerneteknik</a:t>
            </a:r>
          </a:p>
          <a:p>
            <a:r>
              <a:rPr lang="da-DK" dirty="0" smtClean="0"/>
              <a:t>Estimere egen del –&gt; forpligtigelse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338" y="2638096"/>
            <a:ext cx="6969222" cy="452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8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97280" y="192010"/>
            <a:ext cx="10058400" cy="1450757"/>
          </a:xfrm>
        </p:spPr>
        <p:txBody>
          <a:bodyPr/>
          <a:lstStyle/>
          <a:p>
            <a:r>
              <a:rPr lang="da-DK" dirty="0" smtClean="0"/>
              <a:t>Analogi (Kerneteknik)</a:t>
            </a:r>
            <a:endParaRPr lang="da-DK" dirty="0"/>
          </a:p>
        </p:txBody>
      </p:sp>
      <p:sp>
        <p:nvSpPr>
          <p:cNvPr id="3" name="Pladsholder til indhold 2"/>
          <p:cNvSpPr>
            <a:spLocks noGrp="1"/>
          </p:cNvSpPr>
          <p:nvPr>
            <p:ph idx="1"/>
          </p:nvPr>
        </p:nvSpPr>
        <p:spPr/>
        <p:txBody>
          <a:bodyPr/>
          <a:lstStyle/>
          <a:p>
            <a:r>
              <a:rPr lang="da-DK" dirty="0" smtClean="0"/>
              <a:t>Sammenligne med lignende projekt</a:t>
            </a:r>
          </a:p>
          <a:p>
            <a:r>
              <a:rPr lang="da-DK" dirty="0" smtClean="0"/>
              <a:t>Gange/dividere med faktor</a:t>
            </a:r>
          </a:p>
          <a:p>
            <a:r>
              <a:rPr lang="da-DK" dirty="0" smtClean="0"/>
              <a:t>Denne fungerer godt hvis projekterne faktisk ligner hinanden</a:t>
            </a:r>
          </a:p>
          <a:p>
            <a:r>
              <a:rPr lang="da-DK" dirty="0" smtClean="0"/>
              <a:t>Nem at gå til</a:t>
            </a:r>
          </a:p>
          <a:p>
            <a:r>
              <a:rPr lang="da-DK" dirty="0" smtClean="0"/>
              <a:t>Opsamling af nøgletal</a:t>
            </a:r>
          </a:p>
          <a:p>
            <a:endParaRPr lang="da-DK" dirty="0"/>
          </a:p>
        </p:txBody>
      </p:sp>
      <p:pic>
        <p:nvPicPr>
          <p:cNvPr id="4" name="Billede 3"/>
          <p:cNvPicPr>
            <a:picLocks noChangeAspect="1"/>
          </p:cNvPicPr>
          <p:nvPr/>
        </p:nvPicPr>
        <p:blipFill rotWithShape="1">
          <a:blip r:embed="rId2">
            <a:extLst>
              <a:ext uri="{28A0092B-C50C-407E-A947-70E740481C1C}">
                <a14:useLocalDpi xmlns:a14="http://schemas.microsoft.com/office/drawing/2010/main" val="0"/>
              </a:ext>
            </a:extLst>
          </a:blip>
          <a:srcRect b="14372"/>
          <a:stretch/>
        </p:blipFill>
        <p:spPr>
          <a:xfrm rot="10800000">
            <a:off x="7472508" y="2468441"/>
            <a:ext cx="4719492" cy="3060000"/>
          </a:xfrm>
          <a:prstGeom prst="rect">
            <a:avLst/>
          </a:prstGeom>
        </p:spPr>
      </p:pic>
      <p:pic>
        <p:nvPicPr>
          <p:cNvPr id="1026" name="Picture 2" descr="Billedresultat for Ana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896" y="3857414"/>
            <a:ext cx="4262879" cy="28335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5" name="Ellipse 4"/>
          <p:cNvSpPr/>
          <p:nvPr/>
        </p:nvSpPr>
        <p:spPr>
          <a:xfrm>
            <a:off x="9070428" y="2837793"/>
            <a:ext cx="429932" cy="420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Ellipse 5"/>
          <p:cNvSpPr/>
          <p:nvPr/>
        </p:nvSpPr>
        <p:spPr>
          <a:xfrm>
            <a:off x="9837683" y="3100552"/>
            <a:ext cx="621704" cy="441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08435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Faktorvurdering (kerneteknik)</a:t>
            </a:r>
            <a:endParaRPr lang="da-DK" dirty="0"/>
          </a:p>
        </p:txBody>
      </p:sp>
      <p:sp>
        <p:nvSpPr>
          <p:cNvPr id="3" name="Pladsholder til indhold 2"/>
          <p:cNvSpPr>
            <a:spLocks noGrp="1"/>
          </p:cNvSpPr>
          <p:nvPr>
            <p:ph idx="1"/>
          </p:nvPr>
        </p:nvSpPr>
        <p:spPr/>
        <p:txBody>
          <a:bodyPr/>
          <a:lstStyle/>
          <a:p>
            <a:r>
              <a:rPr lang="da-DK" dirty="0" smtClean="0"/>
              <a:t>Vurderer projektets størrelse og vilkår</a:t>
            </a:r>
          </a:p>
          <a:p>
            <a:r>
              <a:rPr lang="da-DK" dirty="0" smtClean="0"/>
              <a:t>Statistisk baseret algoritme</a:t>
            </a:r>
          </a:p>
          <a:p>
            <a:r>
              <a:rPr lang="da-DK" dirty="0" smtClean="0"/>
              <a:t>Forudsætter bog med normtal og derfor erfaring fra et betydeligt antal projekter &gt; 50</a:t>
            </a:r>
          </a:p>
          <a:p>
            <a:endParaRPr lang="da-DK" dirty="0" smtClean="0"/>
          </a:p>
          <a:p>
            <a:r>
              <a:rPr lang="da-DK" dirty="0" smtClean="0"/>
              <a:t>COCOMO</a:t>
            </a:r>
          </a:p>
          <a:p>
            <a:r>
              <a:rPr lang="da-DK" dirty="0" err="1" smtClean="0"/>
              <a:t>Function</a:t>
            </a:r>
            <a:r>
              <a:rPr lang="da-DK" dirty="0" smtClean="0"/>
              <a:t> Points</a:t>
            </a:r>
            <a:endParaRPr lang="da-DK" dirty="0"/>
          </a:p>
        </p:txBody>
      </p:sp>
    </p:spTree>
    <p:extLst>
      <p:ext uri="{BB962C8B-B14F-4D97-AF65-F5344CB8AC3E}">
        <p14:creationId xmlns:p14="http://schemas.microsoft.com/office/powerpoint/2010/main" val="144182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nodeType="clickEffect">
                                  <p:stCondLst>
                                    <p:cond delay="0"/>
                                  </p:stCondLst>
                                  <p:childTnLst>
                                    <p:anim calcmode="discrete" valueType="str">
                                      <p:cBhvr override="childStyle">
                                        <p:cTn id="6" dur="2000" fill="hold"/>
                                        <p:tgtEl>
                                          <p:spTgt spid="3">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COCOMO (Barry </a:t>
            </a:r>
            <a:r>
              <a:rPr lang="da-DK" dirty="0" err="1" smtClean="0"/>
              <a:t>Boehm</a:t>
            </a:r>
            <a:r>
              <a:rPr lang="da-DK" dirty="0" smtClean="0"/>
              <a:t>)</a:t>
            </a:r>
            <a:endParaRPr lang="da-DK" dirty="0"/>
          </a:p>
        </p:txBody>
      </p:sp>
      <p:sp>
        <p:nvSpPr>
          <p:cNvPr id="3" name="Pladsholder til indhold 2"/>
          <p:cNvSpPr>
            <a:spLocks noGrp="1"/>
          </p:cNvSpPr>
          <p:nvPr>
            <p:ph idx="1"/>
          </p:nvPr>
        </p:nvSpPr>
        <p:spPr>
          <a:xfrm>
            <a:off x="1097280" y="3639732"/>
            <a:ext cx="4820044" cy="2229362"/>
          </a:xfrm>
        </p:spPr>
        <p:txBody>
          <a:bodyPr>
            <a:normAutofit fontScale="92500"/>
          </a:bodyPr>
          <a:lstStyle/>
          <a:p>
            <a:r>
              <a:rPr lang="da-DK" dirty="0" smtClean="0"/>
              <a:t>MM= Mandemåneder</a:t>
            </a:r>
          </a:p>
          <a:p>
            <a:r>
              <a:rPr lang="da-DK" dirty="0" smtClean="0"/>
              <a:t>KDSI= 1000 </a:t>
            </a:r>
            <a:r>
              <a:rPr lang="da-DK" dirty="0" err="1" smtClean="0"/>
              <a:t>kodelinier</a:t>
            </a:r>
            <a:endParaRPr lang="da-DK" dirty="0" smtClean="0"/>
          </a:p>
          <a:p>
            <a:r>
              <a:rPr lang="da-DK" dirty="0" smtClean="0"/>
              <a:t>F1-F15: Kompleksitetsfaktorer</a:t>
            </a:r>
          </a:p>
          <a:p>
            <a:r>
              <a:rPr lang="da-DK" dirty="0" smtClean="0"/>
              <a:t>TDEV= Udviklingstid i kalendermåneder </a:t>
            </a:r>
          </a:p>
          <a:p>
            <a:r>
              <a:rPr lang="da-DK" dirty="0" smtClean="0"/>
              <a:t>Teknologiske konstanter ud fra statistisk analyse</a:t>
            </a:r>
            <a:endParaRPr lang="da-DK" dirty="0"/>
          </a:p>
        </p:txBody>
      </p:sp>
      <p:pic>
        <p:nvPicPr>
          <p:cNvPr id="4" name="Billede 3"/>
          <p:cNvPicPr>
            <a:picLocks noChangeAspect="1"/>
          </p:cNvPicPr>
          <p:nvPr/>
        </p:nvPicPr>
        <p:blipFill>
          <a:blip r:embed="rId2"/>
          <a:stretch>
            <a:fillRect/>
          </a:stretch>
        </p:blipFill>
        <p:spPr>
          <a:xfrm>
            <a:off x="1340786" y="1989608"/>
            <a:ext cx="4057317" cy="1650124"/>
          </a:xfrm>
          <a:prstGeom prst="rect">
            <a:avLst/>
          </a:prstGeom>
        </p:spPr>
      </p:pic>
      <p:pic>
        <p:nvPicPr>
          <p:cNvPr id="5" name="Billede 4"/>
          <p:cNvPicPr>
            <a:picLocks noChangeAspect="1"/>
          </p:cNvPicPr>
          <p:nvPr/>
        </p:nvPicPr>
        <p:blipFill>
          <a:blip r:embed="rId3"/>
          <a:stretch>
            <a:fillRect/>
          </a:stretch>
        </p:blipFill>
        <p:spPr>
          <a:xfrm>
            <a:off x="6977624" y="1418896"/>
            <a:ext cx="5214376" cy="4904689"/>
          </a:xfrm>
          <a:prstGeom prst="rect">
            <a:avLst/>
          </a:prstGeom>
        </p:spPr>
      </p:pic>
    </p:spTree>
    <p:extLst>
      <p:ext uri="{BB962C8B-B14F-4D97-AF65-F5344CB8AC3E}">
        <p14:creationId xmlns:p14="http://schemas.microsoft.com/office/powerpoint/2010/main" val="1674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xEl>
                                              <p:pRg st="1" end="1"/>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3">
                                            <p:txEl>
                                              <p:pRg st="2" end="2"/>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grpId="0" nodeType="clickEffect">
                                  <p:stCondLst>
                                    <p:cond delay="0"/>
                                  </p:stCondLst>
                                  <p:iterate type="lt">
                                    <p:tmAbs val="25"/>
                                  </p:iterate>
                                  <p:childTnLst>
                                    <p:set>
                                      <p:cBhvr override="childStyle">
                                        <p:cTn id="18" dur="indefinite"/>
                                        <p:tgtEl>
                                          <p:spTgt spid="3">
                                            <p:txEl>
                                              <p:pRg st="3" end="3"/>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grpId="0" nodeType="clickEffect">
                                  <p:stCondLst>
                                    <p:cond delay="0"/>
                                  </p:stCondLst>
                                  <p:iterate type="lt">
                                    <p:tmAbs val="25"/>
                                  </p:iterate>
                                  <p:childTnLst>
                                    <p:set>
                                      <p:cBhvr override="childStyle">
                                        <p:cTn id="2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2242</TotalTime>
  <Words>730</Words>
  <Application>Microsoft Office PowerPoint</Application>
  <PresentationFormat>Widescreen</PresentationFormat>
  <Paragraphs>135</Paragraphs>
  <Slides>30</Slides>
  <Notes>8</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30</vt:i4>
      </vt:variant>
    </vt:vector>
  </HeadingPairs>
  <TitlesOfParts>
    <vt:vector size="35" baseType="lpstr">
      <vt:lpstr>Arial</vt:lpstr>
      <vt:lpstr>Calibri</vt:lpstr>
      <vt:lpstr>Calibri Light</vt:lpstr>
      <vt:lpstr>Wingdings</vt:lpstr>
      <vt:lpstr>Retro</vt:lpstr>
      <vt:lpstr>Estimering</vt:lpstr>
      <vt:lpstr>PowerPoint-præsentation</vt:lpstr>
      <vt:lpstr>PowerPoint-præsentation</vt:lpstr>
      <vt:lpstr>Svært at estimere</vt:lpstr>
      <vt:lpstr>Usikkerhedsoverslag (hjælpeteknik)</vt:lpstr>
      <vt:lpstr>Nedbrydning og sammentælling (Hjælpeteknik)</vt:lpstr>
      <vt:lpstr>Analogi (Kerneteknik)</vt:lpstr>
      <vt:lpstr>Faktorvurdering (kerneteknik)</vt:lpstr>
      <vt:lpstr>COCOMO (Barry Boehm)</vt:lpstr>
      <vt:lpstr>Cocomo eksempel</vt:lpstr>
      <vt:lpstr>Function Points</vt:lpstr>
      <vt:lpstr>Trepunktsestimering</vt:lpstr>
      <vt:lpstr>PowerPoint-præsentation</vt:lpstr>
      <vt:lpstr>Planning poker (’fibonacci’)</vt:lpstr>
      <vt:lpstr>Planning Poker</vt:lpstr>
      <vt:lpstr>Det handler om effort!</vt:lpstr>
      <vt:lpstr>Velocity</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Definition of Done (DoD)</vt:lpstr>
      <vt:lpstr>Release planning: Niveauer</vt:lpstr>
      <vt:lpstr>Release planning : feature-driven</vt:lpstr>
      <vt:lpstr>Release planning: date-driven</vt:lpstr>
      <vt:lpstr>Releaseplanning </vt:lpstr>
      <vt:lpstr>God estimeringsteknik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Introduktion til faget</dc:title>
  <dc:creator>Lotte Alstrup Andersen</dc:creator>
  <cp:lastModifiedBy>Lotte Alstrup Andersen</cp:lastModifiedBy>
  <cp:revision>448</cp:revision>
  <dcterms:created xsi:type="dcterms:W3CDTF">2015-08-14T12:54:27Z</dcterms:created>
  <dcterms:modified xsi:type="dcterms:W3CDTF">2018-03-13T19:08:20Z</dcterms:modified>
</cp:coreProperties>
</file>